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8" r:id="rId3"/>
    <p:sldId id="269" r:id="rId4"/>
    <p:sldId id="256" r:id="rId5"/>
    <p:sldId id="257" r:id="rId6"/>
    <p:sldId id="258" r:id="rId7"/>
    <p:sldId id="260" r:id="rId8"/>
    <p:sldId id="259" r:id="rId9"/>
    <p:sldId id="261" r:id="rId10"/>
    <p:sldId id="262"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00" d="100"/>
          <a:sy n="100" d="100"/>
        </p:scale>
        <p:origin x="-96"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F1AC6B-1F54-4D41-936D-B9F498B56C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D72F6C39-1D49-4DE9-BA53-E8320D8F37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D18A7DF0-EBAA-49A4-A6EC-EE3F6DD1E038}"/>
              </a:ext>
            </a:extLst>
          </p:cNvPr>
          <p:cNvSpPr>
            <a:spLocks noGrp="1"/>
          </p:cNvSpPr>
          <p:nvPr>
            <p:ph type="dt" sz="half" idx="10"/>
          </p:nvPr>
        </p:nvSpPr>
        <p:spPr/>
        <p:txBody>
          <a:bodyPr/>
          <a:lstStyle/>
          <a:p>
            <a:fld id="{27434CE3-C562-40F8-AB40-4A53A2DF06D2}" type="datetimeFigureOut">
              <a:rPr lang="en-GB" smtClean="0"/>
              <a:t>09/10/2017</a:t>
            </a:fld>
            <a:endParaRPr lang="en-GB"/>
          </a:p>
        </p:txBody>
      </p:sp>
      <p:sp>
        <p:nvSpPr>
          <p:cNvPr id="5" name="Footer Placeholder 4">
            <a:extLst>
              <a:ext uri="{FF2B5EF4-FFF2-40B4-BE49-F238E27FC236}">
                <a16:creationId xmlns="" xmlns:a16="http://schemas.microsoft.com/office/drawing/2014/main" id="{4AB5C0D5-D99A-4730-BB26-8BA1495ED0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83B0B3E1-2F6B-4490-B263-C6CB54F45897}"/>
              </a:ext>
            </a:extLst>
          </p:cNvPr>
          <p:cNvSpPr>
            <a:spLocks noGrp="1"/>
          </p:cNvSpPr>
          <p:nvPr>
            <p:ph type="sldNum" sz="quarter" idx="12"/>
          </p:nvPr>
        </p:nvSpPr>
        <p:spPr/>
        <p:txBody>
          <a:bodyPr/>
          <a:lstStyle/>
          <a:p>
            <a:fld id="{51EAC2AA-5F02-4F2D-82E8-DBDFAFFE1950}" type="slidenum">
              <a:rPr lang="en-GB" smtClean="0"/>
              <a:t>‹#›</a:t>
            </a:fld>
            <a:endParaRPr lang="en-GB"/>
          </a:p>
        </p:txBody>
      </p:sp>
    </p:spTree>
    <p:extLst>
      <p:ext uri="{BB962C8B-B14F-4D97-AF65-F5344CB8AC3E}">
        <p14:creationId xmlns:p14="http://schemas.microsoft.com/office/powerpoint/2010/main" val="3339241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AA49C5-225F-4CF0-AD57-3E602F4A497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19252079-768F-45B9-9535-920117DE82D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80B6F1A7-9301-4880-942F-5AF8C905B535}"/>
              </a:ext>
            </a:extLst>
          </p:cNvPr>
          <p:cNvSpPr>
            <a:spLocks noGrp="1"/>
          </p:cNvSpPr>
          <p:nvPr>
            <p:ph type="dt" sz="half" idx="10"/>
          </p:nvPr>
        </p:nvSpPr>
        <p:spPr/>
        <p:txBody>
          <a:bodyPr/>
          <a:lstStyle/>
          <a:p>
            <a:fld id="{27434CE3-C562-40F8-AB40-4A53A2DF06D2}" type="datetimeFigureOut">
              <a:rPr lang="en-GB" smtClean="0"/>
              <a:t>09/10/2017</a:t>
            </a:fld>
            <a:endParaRPr lang="en-GB"/>
          </a:p>
        </p:txBody>
      </p:sp>
      <p:sp>
        <p:nvSpPr>
          <p:cNvPr id="5" name="Footer Placeholder 4">
            <a:extLst>
              <a:ext uri="{FF2B5EF4-FFF2-40B4-BE49-F238E27FC236}">
                <a16:creationId xmlns="" xmlns:a16="http://schemas.microsoft.com/office/drawing/2014/main" id="{FB3FB828-B27E-4817-9E37-9C2C305785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93E202AA-5A69-4C31-986D-F992E961F8C2}"/>
              </a:ext>
            </a:extLst>
          </p:cNvPr>
          <p:cNvSpPr>
            <a:spLocks noGrp="1"/>
          </p:cNvSpPr>
          <p:nvPr>
            <p:ph type="sldNum" sz="quarter" idx="12"/>
          </p:nvPr>
        </p:nvSpPr>
        <p:spPr/>
        <p:txBody>
          <a:bodyPr/>
          <a:lstStyle/>
          <a:p>
            <a:fld id="{51EAC2AA-5F02-4F2D-82E8-DBDFAFFE1950}" type="slidenum">
              <a:rPr lang="en-GB" smtClean="0"/>
              <a:t>‹#›</a:t>
            </a:fld>
            <a:endParaRPr lang="en-GB"/>
          </a:p>
        </p:txBody>
      </p:sp>
    </p:spTree>
    <p:extLst>
      <p:ext uri="{BB962C8B-B14F-4D97-AF65-F5344CB8AC3E}">
        <p14:creationId xmlns:p14="http://schemas.microsoft.com/office/powerpoint/2010/main" val="2619049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7A054FDA-16C6-488D-9BAD-491F34FF8A1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691076F6-BFEC-4F36-978E-A9B30900E62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67A60290-694E-4269-AA78-F50E25E9C4E2}"/>
              </a:ext>
            </a:extLst>
          </p:cNvPr>
          <p:cNvSpPr>
            <a:spLocks noGrp="1"/>
          </p:cNvSpPr>
          <p:nvPr>
            <p:ph type="dt" sz="half" idx="10"/>
          </p:nvPr>
        </p:nvSpPr>
        <p:spPr/>
        <p:txBody>
          <a:bodyPr/>
          <a:lstStyle/>
          <a:p>
            <a:fld id="{27434CE3-C562-40F8-AB40-4A53A2DF06D2}" type="datetimeFigureOut">
              <a:rPr lang="en-GB" smtClean="0"/>
              <a:t>09/10/2017</a:t>
            </a:fld>
            <a:endParaRPr lang="en-GB"/>
          </a:p>
        </p:txBody>
      </p:sp>
      <p:sp>
        <p:nvSpPr>
          <p:cNvPr id="5" name="Footer Placeholder 4">
            <a:extLst>
              <a:ext uri="{FF2B5EF4-FFF2-40B4-BE49-F238E27FC236}">
                <a16:creationId xmlns="" xmlns:a16="http://schemas.microsoft.com/office/drawing/2014/main" id="{F270E790-2FAA-4C0E-A623-31825A3AF8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1D7F8847-B184-4B1D-BD2E-1C587BA290E0}"/>
              </a:ext>
            </a:extLst>
          </p:cNvPr>
          <p:cNvSpPr>
            <a:spLocks noGrp="1"/>
          </p:cNvSpPr>
          <p:nvPr>
            <p:ph type="sldNum" sz="quarter" idx="12"/>
          </p:nvPr>
        </p:nvSpPr>
        <p:spPr/>
        <p:txBody>
          <a:bodyPr/>
          <a:lstStyle/>
          <a:p>
            <a:fld id="{51EAC2AA-5F02-4F2D-82E8-DBDFAFFE1950}" type="slidenum">
              <a:rPr lang="en-GB" smtClean="0"/>
              <a:t>‹#›</a:t>
            </a:fld>
            <a:endParaRPr lang="en-GB"/>
          </a:p>
        </p:txBody>
      </p:sp>
    </p:spTree>
    <p:extLst>
      <p:ext uri="{BB962C8B-B14F-4D97-AF65-F5344CB8AC3E}">
        <p14:creationId xmlns:p14="http://schemas.microsoft.com/office/powerpoint/2010/main" val="580741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BDFD09-E2E7-47E3-AFD7-EEF0C635BF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D33A4FC1-D32B-4935-88EC-6BBAF068FF6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0BB9458F-D82C-4278-BA56-705B426C3D3A}"/>
              </a:ext>
            </a:extLst>
          </p:cNvPr>
          <p:cNvSpPr>
            <a:spLocks noGrp="1"/>
          </p:cNvSpPr>
          <p:nvPr>
            <p:ph type="dt" sz="half" idx="10"/>
          </p:nvPr>
        </p:nvSpPr>
        <p:spPr/>
        <p:txBody>
          <a:bodyPr/>
          <a:lstStyle/>
          <a:p>
            <a:fld id="{27434CE3-C562-40F8-AB40-4A53A2DF06D2}" type="datetimeFigureOut">
              <a:rPr lang="en-GB" smtClean="0"/>
              <a:t>09/10/2017</a:t>
            </a:fld>
            <a:endParaRPr lang="en-GB"/>
          </a:p>
        </p:txBody>
      </p:sp>
      <p:sp>
        <p:nvSpPr>
          <p:cNvPr id="5" name="Footer Placeholder 4">
            <a:extLst>
              <a:ext uri="{FF2B5EF4-FFF2-40B4-BE49-F238E27FC236}">
                <a16:creationId xmlns="" xmlns:a16="http://schemas.microsoft.com/office/drawing/2014/main" id="{EE6E5293-0AAB-40D9-89C7-D19FDF1CDA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3ABCA026-CECB-4CF5-A4EF-E09092417F44}"/>
              </a:ext>
            </a:extLst>
          </p:cNvPr>
          <p:cNvSpPr>
            <a:spLocks noGrp="1"/>
          </p:cNvSpPr>
          <p:nvPr>
            <p:ph type="sldNum" sz="quarter" idx="12"/>
          </p:nvPr>
        </p:nvSpPr>
        <p:spPr/>
        <p:txBody>
          <a:bodyPr/>
          <a:lstStyle/>
          <a:p>
            <a:fld id="{51EAC2AA-5F02-4F2D-82E8-DBDFAFFE1950}" type="slidenum">
              <a:rPr lang="en-GB" smtClean="0"/>
              <a:t>‹#›</a:t>
            </a:fld>
            <a:endParaRPr lang="en-GB"/>
          </a:p>
        </p:txBody>
      </p:sp>
    </p:spTree>
    <p:extLst>
      <p:ext uri="{BB962C8B-B14F-4D97-AF65-F5344CB8AC3E}">
        <p14:creationId xmlns:p14="http://schemas.microsoft.com/office/powerpoint/2010/main" val="343904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3BC01A-67C4-4FBF-BF7A-CE965D8F1C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61E58ABF-43F4-4B3D-882D-D78C93B24A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5B59180-D4E8-403A-B2AC-A584F847570C}"/>
              </a:ext>
            </a:extLst>
          </p:cNvPr>
          <p:cNvSpPr>
            <a:spLocks noGrp="1"/>
          </p:cNvSpPr>
          <p:nvPr>
            <p:ph type="dt" sz="half" idx="10"/>
          </p:nvPr>
        </p:nvSpPr>
        <p:spPr/>
        <p:txBody>
          <a:bodyPr/>
          <a:lstStyle/>
          <a:p>
            <a:fld id="{27434CE3-C562-40F8-AB40-4A53A2DF06D2}" type="datetimeFigureOut">
              <a:rPr lang="en-GB" smtClean="0"/>
              <a:t>09/10/2017</a:t>
            </a:fld>
            <a:endParaRPr lang="en-GB"/>
          </a:p>
        </p:txBody>
      </p:sp>
      <p:sp>
        <p:nvSpPr>
          <p:cNvPr id="5" name="Footer Placeholder 4">
            <a:extLst>
              <a:ext uri="{FF2B5EF4-FFF2-40B4-BE49-F238E27FC236}">
                <a16:creationId xmlns="" xmlns:a16="http://schemas.microsoft.com/office/drawing/2014/main" id="{0E488528-B03A-4A6D-BDD3-A5B9F316DE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C886FD24-CB9F-40B5-9723-6741C43C064A}"/>
              </a:ext>
            </a:extLst>
          </p:cNvPr>
          <p:cNvSpPr>
            <a:spLocks noGrp="1"/>
          </p:cNvSpPr>
          <p:nvPr>
            <p:ph type="sldNum" sz="quarter" idx="12"/>
          </p:nvPr>
        </p:nvSpPr>
        <p:spPr/>
        <p:txBody>
          <a:bodyPr/>
          <a:lstStyle/>
          <a:p>
            <a:fld id="{51EAC2AA-5F02-4F2D-82E8-DBDFAFFE1950}" type="slidenum">
              <a:rPr lang="en-GB" smtClean="0"/>
              <a:t>‹#›</a:t>
            </a:fld>
            <a:endParaRPr lang="en-GB"/>
          </a:p>
        </p:txBody>
      </p:sp>
    </p:spTree>
    <p:extLst>
      <p:ext uri="{BB962C8B-B14F-4D97-AF65-F5344CB8AC3E}">
        <p14:creationId xmlns:p14="http://schemas.microsoft.com/office/powerpoint/2010/main" val="1991167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16553C-1379-4A80-91C7-BD6479EC32F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1B86852-F24C-4F90-AA3D-8ED27B33956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716275C9-B701-4454-8EE7-044D3B54EBF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76762BC8-9895-40BE-B46D-9C9BF0C83137}"/>
              </a:ext>
            </a:extLst>
          </p:cNvPr>
          <p:cNvSpPr>
            <a:spLocks noGrp="1"/>
          </p:cNvSpPr>
          <p:nvPr>
            <p:ph type="dt" sz="half" idx="10"/>
          </p:nvPr>
        </p:nvSpPr>
        <p:spPr/>
        <p:txBody>
          <a:bodyPr/>
          <a:lstStyle/>
          <a:p>
            <a:fld id="{27434CE3-C562-40F8-AB40-4A53A2DF06D2}" type="datetimeFigureOut">
              <a:rPr lang="en-GB" smtClean="0"/>
              <a:t>09/10/2017</a:t>
            </a:fld>
            <a:endParaRPr lang="en-GB"/>
          </a:p>
        </p:txBody>
      </p:sp>
      <p:sp>
        <p:nvSpPr>
          <p:cNvPr id="6" name="Footer Placeholder 5">
            <a:extLst>
              <a:ext uri="{FF2B5EF4-FFF2-40B4-BE49-F238E27FC236}">
                <a16:creationId xmlns="" xmlns:a16="http://schemas.microsoft.com/office/drawing/2014/main" id="{3EC0E65A-3D90-444A-B742-97BCDB261C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1F558A78-6A07-45DD-B4C5-73F4EDFDBDE9}"/>
              </a:ext>
            </a:extLst>
          </p:cNvPr>
          <p:cNvSpPr>
            <a:spLocks noGrp="1"/>
          </p:cNvSpPr>
          <p:nvPr>
            <p:ph type="sldNum" sz="quarter" idx="12"/>
          </p:nvPr>
        </p:nvSpPr>
        <p:spPr/>
        <p:txBody>
          <a:bodyPr/>
          <a:lstStyle/>
          <a:p>
            <a:fld id="{51EAC2AA-5F02-4F2D-82E8-DBDFAFFE1950}" type="slidenum">
              <a:rPr lang="en-GB" smtClean="0"/>
              <a:t>‹#›</a:t>
            </a:fld>
            <a:endParaRPr lang="en-GB"/>
          </a:p>
        </p:txBody>
      </p:sp>
    </p:spTree>
    <p:extLst>
      <p:ext uri="{BB962C8B-B14F-4D97-AF65-F5344CB8AC3E}">
        <p14:creationId xmlns:p14="http://schemas.microsoft.com/office/powerpoint/2010/main" val="894001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9343C0-0B47-48BF-974F-C88B41C891B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F205A1E5-1EED-41C0-B732-D138B02619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A6FBEF3A-6AE7-4CB6-B3F9-DDF9FA1A3BB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7FEF990C-2B3D-49D9-8B9F-3F62E07554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1B512673-3103-41E9-8C7D-68DDB9E4E11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2208CAA1-4FFD-4E78-B279-0933FFA94FC7}"/>
              </a:ext>
            </a:extLst>
          </p:cNvPr>
          <p:cNvSpPr>
            <a:spLocks noGrp="1"/>
          </p:cNvSpPr>
          <p:nvPr>
            <p:ph type="dt" sz="half" idx="10"/>
          </p:nvPr>
        </p:nvSpPr>
        <p:spPr/>
        <p:txBody>
          <a:bodyPr/>
          <a:lstStyle/>
          <a:p>
            <a:fld id="{27434CE3-C562-40F8-AB40-4A53A2DF06D2}" type="datetimeFigureOut">
              <a:rPr lang="en-GB" smtClean="0"/>
              <a:t>09/10/2017</a:t>
            </a:fld>
            <a:endParaRPr lang="en-GB"/>
          </a:p>
        </p:txBody>
      </p:sp>
      <p:sp>
        <p:nvSpPr>
          <p:cNvPr id="8" name="Footer Placeholder 7">
            <a:extLst>
              <a:ext uri="{FF2B5EF4-FFF2-40B4-BE49-F238E27FC236}">
                <a16:creationId xmlns="" xmlns:a16="http://schemas.microsoft.com/office/drawing/2014/main" id="{E97B6E17-519D-4151-A998-9A398FD448E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9E757189-C002-4F46-A886-4447217322CC}"/>
              </a:ext>
            </a:extLst>
          </p:cNvPr>
          <p:cNvSpPr>
            <a:spLocks noGrp="1"/>
          </p:cNvSpPr>
          <p:nvPr>
            <p:ph type="sldNum" sz="quarter" idx="12"/>
          </p:nvPr>
        </p:nvSpPr>
        <p:spPr/>
        <p:txBody>
          <a:bodyPr/>
          <a:lstStyle/>
          <a:p>
            <a:fld id="{51EAC2AA-5F02-4F2D-82E8-DBDFAFFE1950}" type="slidenum">
              <a:rPr lang="en-GB" smtClean="0"/>
              <a:t>‹#›</a:t>
            </a:fld>
            <a:endParaRPr lang="en-GB"/>
          </a:p>
        </p:txBody>
      </p:sp>
    </p:spTree>
    <p:extLst>
      <p:ext uri="{BB962C8B-B14F-4D97-AF65-F5344CB8AC3E}">
        <p14:creationId xmlns:p14="http://schemas.microsoft.com/office/powerpoint/2010/main" val="3703158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990191-137A-4465-A8BB-B9ABCA12950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EF46CAC3-8BD2-48CB-94D0-68213E5AEABD}"/>
              </a:ext>
            </a:extLst>
          </p:cNvPr>
          <p:cNvSpPr>
            <a:spLocks noGrp="1"/>
          </p:cNvSpPr>
          <p:nvPr>
            <p:ph type="dt" sz="half" idx="10"/>
          </p:nvPr>
        </p:nvSpPr>
        <p:spPr/>
        <p:txBody>
          <a:bodyPr/>
          <a:lstStyle/>
          <a:p>
            <a:fld id="{27434CE3-C562-40F8-AB40-4A53A2DF06D2}" type="datetimeFigureOut">
              <a:rPr lang="en-GB" smtClean="0"/>
              <a:t>09/10/2017</a:t>
            </a:fld>
            <a:endParaRPr lang="en-GB"/>
          </a:p>
        </p:txBody>
      </p:sp>
      <p:sp>
        <p:nvSpPr>
          <p:cNvPr id="4" name="Footer Placeholder 3">
            <a:extLst>
              <a:ext uri="{FF2B5EF4-FFF2-40B4-BE49-F238E27FC236}">
                <a16:creationId xmlns="" xmlns:a16="http://schemas.microsoft.com/office/drawing/2014/main" id="{145BDF8C-9709-4385-A7F8-200620F1230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676D13D9-6981-4857-80B9-771D8BDE1DAB}"/>
              </a:ext>
            </a:extLst>
          </p:cNvPr>
          <p:cNvSpPr>
            <a:spLocks noGrp="1"/>
          </p:cNvSpPr>
          <p:nvPr>
            <p:ph type="sldNum" sz="quarter" idx="12"/>
          </p:nvPr>
        </p:nvSpPr>
        <p:spPr/>
        <p:txBody>
          <a:bodyPr/>
          <a:lstStyle/>
          <a:p>
            <a:fld id="{51EAC2AA-5F02-4F2D-82E8-DBDFAFFE1950}" type="slidenum">
              <a:rPr lang="en-GB" smtClean="0"/>
              <a:t>‹#›</a:t>
            </a:fld>
            <a:endParaRPr lang="en-GB"/>
          </a:p>
        </p:txBody>
      </p:sp>
    </p:spTree>
    <p:extLst>
      <p:ext uri="{BB962C8B-B14F-4D97-AF65-F5344CB8AC3E}">
        <p14:creationId xmlns:p14="http://schemas.microsoft.com/office/powerpoint/2010/main" val="4117288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A001F17-EA62-4F88-A9F6-B4F56B420217}"/>
              </a:ext>
            </a:extLst>
          </p:cNvPr>
          <p:cNvSpPr>
            <a:spLocks noGrp="1"/>
          </p:cNvSpPr>
          <p:nvPr>
            <p:ph type="dt" sz="half" idx="10"/>
          </p:nvPr>
        </p:nvSpPr>
        <p:spPr/>
        <p:txBody>
          <a:bodyPr/>
          <a:lstStyle/>
          <a:p>
            <a:fld id="{27434CE3-C562-40F8-AB40-4A53A2DF06D2}" type="datetimeFigureOut">
              <a:rPr lang="en-GB" smtClean="0"/>
              <a:t>09/10/2017</a:t>
            </a:fld>
            <a:endParaRPr lang="en-GB"/>
          </a:p>
        </p:txBody>
      </p:sp>
      <p:sp>
        <p:nvSpPr>
          <p:cNvPr id="3" name="Footer Placeholder 2">
            <a:extLst>
              <a:ext uri="{FF2B5EF4-FFF2-40B4-BE49-F238E27FC236}">
                <a16:creationId xmlns="" xmlns:a16="http://schemas.microsoft.com/office/drawing/2014/main" id="{B477B1B2-68BD-4970-95D6-EDC11021F1F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08BFF42D-EEA6-4F5C-A119-A307511FAF12}"/>
              </a:ext>
            </a:extLst>
          </p:cNvPr>
          <p:cNvSpPr>
            <a:spLocks noGrp="1"/>
          </p:cNvSpPr>
          <p:nvPr>
            <p:ph type="sldNum" sz="quarter" idx="12"/>
          </p:nvPr>
        </p:nvSpPr>
        <p:spPr/>
        <p:txBody>
          <a:bodyPr/>
          <a:lstStyle/>
          <a:p>
            <a:fld id="{51EAC2AA-5F02-4F2D-82E8-DBDFAFFE1950}" type="slidenum">
              <a:rPr lang="en-GB" smtClean="0"/>
              <a:t>‹#›</a:t>
            </a:fld>
            <a:endParaRPr lang="en-GB"/>
          </a:p>
        </p:txBody>
      </p:sp>
    </p:spTree>
    <p:extLst>
      <p:ext uri="{BB962C8B-B14F-4D97-AF65-F5344CB8AC3E}">
        <p14:creationId xmlns:p14="http://schemas.microsoft.com/office/powerpoint/2010/main" val="101064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BA02BA-AD93-43AB-B169-A54811E9D4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6FF684E6-030D-4596-982E-D9083C6315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DD437897-D642-483F-BB05-558064933B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05D675DF-A63D-4AF7-866E-1B90BAC2E921}"/>
              </a:ext>
            </a:extLst>
          </p:cNvPr>
          <p:cNvSpPr>
            <a:spLocks noGrp="1"/>
          </p:cNvSpPr>
          <p:nvPr>
            <p:ph type="dt" sz="half" idx="10"/>
          </p:nvPr>
        </p:nvSpPr>
        <p:spPr/>
        <p:txBody>
          <a:bodyPr/>
          <a:lstStyle/>
          <a:p>
            <a:fld id="{27434CE3-C562-40F8-AB40-4A53A2DF06D2}" type="datetimeFigureOut">
              <a:rPr lang="en-GB" smtClean="0"/>
              <a:t>09/10/2017</a:t>
            </a:fld>
            <a:endParaRPr lang="en-GB"/>
          </a:p>
        </p:txBody>
      </p:sp>
      <p:sp>
        <p:nvSpPr>
          <p:cNvPr id="6" name="Footer Placeholder 5">
            <a:extLst>
              <a:ext uri="{FF2B5EF4-FFF2-40B4-BE49-F238E27FC236}">
                <a16:creationId xmlns="" xmlns:a16="http://schemas.microsoft.com/office/drawing/2014/main" id="{DB9ED69C-8C39-4422-BCDD-15365D7877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60A53181-58AC-4344-8044-9C018804BBCF}"/>
              </a:ext>
            </a:extLst>
          </p:cNvPr>
          <p:cNvSpPr>
            <a:spLocks noGrp="1"/>
          </p:cNvSpPr>
          <p:nvPr>
            <p:ph type="sldNum" sz="quarter" idx="12"/>
          </p:nvPr>
        </p:nvSpPr>
        <p:spPr/>
        <p:txBody>
          <a:bodyPr/>
          <a:lstStyle/>
          <a:p>
            <a:fld id="{51EAC2AA-5F02-4F2D-82E8-DBDFAFFE1950}" type="slidenum">
              <a:rPr lang="en-GB" smtClean="0"/>
              <a:t>‹#›</a:t>
            </a:fld>
            <a:endParaRPr lang="en-GB"/>
          </a:p>
        </p:txBody>
      </p:sp>
    </p:spTree>
    <p:extLst>
      <p:ext uri="{BB962C8B-B14F-4D97-AF65-F5344CB8AC3E}">
        <p14:creationId xmlns:p14="http://schemas.microsoft.com/office/powerpoint/2010/main" val="1393689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7722DF-21B9-4D9B-BCEA-257F894C95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95FFD4B8-E651-43FB-9F65-7E5C31AD25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D3E58757-6742-4CCC-88E6-F914696366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9A422AF8-FE19-4124-B740-411BE5954829}"/>
              </a:ext>
            </a:extLst>
          </p:cNvPr>
          <p:cNvSpPr>
            <a:spLocks noGrp="1"/>
          </p:cNvSpPr>
          <p:nvPr>
            <p:ph type="dt" sz="half" idx="10"/>
          </p:nvPr>
        </p:nvSpPr>
        <p:spPr/>
        <p:txBody>
          <a:bodyPr/>
          <a:lstStyle/>
          <a:p>
            <a:fld id="{27434CE3-C562-40F8-AB40-4A53A2DF06D2}" type="datetimeFigureOut">
              <a:rPr lang="en-GB" smtClean="0"/>
              <a:t>09/10/2017</a:t>
            </a:fld>
            <a:endParaRPr lang="en-GB"/>
          </a:p>
        </p:txBody>
      </p:sp>
      <p:sp>
        <p:nvSpPr>
          <p:cNvPr id="6" name="Footer Placeholder 5">
            <a:extLst>
              <a:ext uri="{FF2B5EF4-FFF2-40B4-BE49-F238E27FC236}">
                <a16:creationId xmlns="" xmlns:a16="http://schemas.microsoft.com/office/drawing/2014/main" id="{A2A08CFD-CEC9-4D02-9780-F7F7CE003E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3B32773B-E7BB-4DFC-BD5E-11489F9A5365}"/>
              </a:ext>
            </a:extLst>
          </p:cNvPr>
          <p:cNvSpPr>
            <a:spLocks noGrp="1"/>
          </p:cNvSpPr>
          <p:nvPr>
            <p:ph type="sldNum" sz="quarter" idx="12"/>
          </p:nvPr>
        </p:nvSpPr>
        <p:spPr/>
        <p:txBody>
          <a:bodyPr/>
          <a:lstStyle/>
          <a:p>
            <a:fld id="{51EAC2AA-5F02-4F2D-82E8-DBDFAFFE1950}" type="slidenum">
              <a:rPr lang="en-GB" smtClean="0"/>
              <a:t>‹#›</a:t>
            </a:fld>
            <a:endParaRPr lang="en-GB"/>
          </a:p>
        </p:txBody>
      </p:sp>
    </p:spTree>
    <p:extLst>
      <p:ext uri="{BB962C8B-B14F-4D97-AF65-F5344CB8AC3E}">
        <p14:creationId xmlns:p14="http://schemas.microsoft.com/office/powerpoint/2010/main" val="2046809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CDDB105F-17B7-4AFC-AB3B-0945CBF065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87E380AA-35E5-454A-9341-93B2E4524D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014FC3C7-B8A8-4440-A851-F62F6C5E34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34CE3-C562-40F8-AB40-4A53A2DF06D2}" type="datetimeFigureOut">
              <a:rPr lang="en-GB" smtClean="0"/>
              <a:t>09/10/2017</a:t>
            </a:fld>
            <a:endParaRPr lang="en-GB"/>
          </a:p>
        </p:txBody>
      </p:sp>
      <p:sp>
        <p:nvSpPr>
          <p:cNvPr id="5" name="Footer Placeholder 4">
            <a:extLst>
              <a:ext uri="{FF2B5EF4-FFF2-40B4-BE49-F238E27FC236}">
                <a16:creationId xmlns="" xmlns:a16="http://schemas.microsoft.com/office/drawing/2014/main" id="{3A7B5EB1-9323-427D-B258-45697FF883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F1764424-ECAA-40F1-B2D1-0431A6ABA4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AC2AA-5F02-4F2D-82E8-DBDFAFFE1950}" type="slidenum">
              <a:rPr lang="en-GB" smtClean="0"/>
              <a:t>‹#›</a:t>
            </a:fld>
            <a:endParaRPr lang="en-GB"/>
          </a:p>
        </p:txBody>
      </p:sp>
    </p:spTree>
    <p:extLst>
      <p:ext uri="{BB962C8B-B14F-4D97-AF65-F5344CB8AC3E}">
        <p14:creationId xmlns:p14="http://schemas.microsoft.com/office/powerpoint/2010/main" val="3710494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LN86-_EFI0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gbthistorymonth.org.uk/wallchar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782637"/>
          </a:xfrm>
        </p:spPr>
        <p:txBody>
          <a:bodyPr>
            <a:normAutofit fontScale="90000"/>
          </a:bodyPr>
          <a:lstStyle/>
          <a:p>
            <a:r>
              <a:rPr lang="en-GB" dirty="0" err="1" smtClean="0"/>
              <a:t>Intersectionality</a:t>
            </a:r>
            <a:endParaRPr lang="en-GB" dirty="0"/>
          </a:p>
        </p:txBody>
      </p:sp>
      <p:sp>
        <p:nvSpPr>
          <p:cNvPr id="3" name="Subtitle 2"/>
          <p:cNvSpPr>
            <a:spLocks noGrp="1"/>
          </p:cNvSpPr>
          <p:nvPr>
            <p:ph type="subTitle" idx="1"/>
          </p:nvPr>
        </p:nvSpPr>
        <p:spPr>
          <a:xfrm>
            <a:off x="1523999" y="1904999"/>
            <a:ext cx="9191625" cy="4333875"/>
          </a:xfrm>
        </p:spPr>
        <p:txBody>
          <a:bodyPr>
            <a:normAutofit/>
          </a:bodyPr>
          <a:lstStyle/>
          <a:p>
            <a:r>
              <a:rPr lang="en-GB" sz="3600" b="1" i="1" dirty="0"/>
              <a:t>All </a:t>
            </a:r>
            <a:r>
              <a:rPr lang="en-GB" sz="3600" dirty="0"/>
              <a:t>students </a:t>
            </a:r>
            <a:r>
              <a:rPr lang="en-GB" sz="3600" dirty="0" smtClean="0"/>
              <a:t>must: </a:t>
            </a:r>
          </a:p>
          <a:p>
            <a:r>
              <a:rPr lang="en-GB" sz="3600" dirty="0" smtClean="0"/>
              <a:t>be </a:t>
            </a:r>
            <a:r>
              <a:rPr lang="en-GB" sz="3600" dirty="0"/>
              <a:t>familiar with some personal identities including LGBT+; Black, disabled; </a:t>
            </a:r>
            <a:endParaRPr lang="en-GB" sz="3600" dirty="0" smtClean="0"/>
          </a:p>
          <a:p>
            <a:r>
              <a:rPr lang="en-GB" sz="3600" dirty="0"/>
              <a:t>u</a:t>
            </a:r>
            <a:r>
              <a:rPr lang="en-GB" sz="3600" dirty="0" smtClean="0"/>
              <a:t>nderstand  that some </a:t>
            </a:r>
            <a:r>
              <a:rPr lang="en-GB" sz="3600" dirty="0"/>
              <a:t>identities </a:t>
            </a:r>
            <a:r>
              <a:rPr lang="en-GB" sz="3600" dirty="0" smtClean="0"/>
              <a:t>are </a:t>
            </a:r>
            <a:r>
              <a:rPr lang="en-GB" sz="3600" dirty="0"/>
              <a:t>more visible than others;  </a:t>
            </a:r>
            <a:endParaRPr lang="en-GB" sz="3600" dirty="0" smtClean="0"/>
          </a:p>
          <a:p>
            <a:r>
              <a:rPr lang="en-GB" sz="3600" dirty="0" smtClean="0"/>
              <a:t>understand  </a:t>
            </a:r>
            <a:r>
              <a:rPr lang="en-GB" sz="3600" dirty="0"/>
              <a:t>that </a:t>
            </a:r>
            <a:r>
              <a:rPr lang="en-GB" sz="3600" dirty="0" smtClean="0"/>
              <a:t>some </a:t>
            </a:r>
            <a:r>
              <a:rPr lang="en-GB" sz="3600" dirty="0"/>
              <a:t>people </a:t>
            </a:r>
            <a:r>
              <a:rPr lang="en-GB" sz="3600" dirty="0" smtClean="0"/>
              <a:t>have </a:t>
            </a:r>
            <a:r>
              <a:rPr lang="en-GB" sz="3600" dirty="0"/>
              <a:t>more than one personal identity.</a:t>
            </a:r>
          </a:p>
        </p:txBody>
      </p:sp>
      <p:pic>
        <p:nvPicPr>
          <p:cNvPr id="102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2796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451454-EEF7-4189-9263-8665CD3C6E02}"/>
              </a:ext>
            </a:extLst>
          </p:cNvPr>
          <p:cNvSpPr>
            <a:spLocks noGrp="1"/>
          </p:cNvSpPr>
          <p:nvPr>
            <p:ph type="title"/>
          </p:nvPr>
        </p:nvSpPr>
        <p:spPr>
          <a:xfrm>
            <a:off x="2952750" y="365125"/>
            <a:ext cx="8401050" cy="1325563"/>
          </a:xfrm>
        </p:spPr>
        <p:txBody>
          <a:bodyPr/>
          <a:lstStyle/>
          <a:p>
            <a:pPr algn="ctr"/>
            <a:r>
              <a:rPr lang="en-GB" dirty="0"/>
              <a:t>People: Identity and Challenge</a:t>
            </a:r>
          </a:p>
        </p:txBody>
      </p:sp>
      <p:sp>
        <p:nvSpPr>
          <p:cNvPr id="3" name="Content Placeholder 2">
            <a:extLst>
              <a:ext uri="{FF2B5EF4-FFF2-40B4-BE49-F238E27FC236}">
                <a16:creationId xmlns="" xmlns:a16="http://schemas.microsoft.com/office/drawing/2014/main" id="{4120D8AA-2CF6-440F-8AD7-552D3B0718C6}"/>
              </a:ext>
            </a:extLst>
          </p:cNvPr>
          <p:cNvSpPr>
            <a:spLocks noGrp="1"/>
          </p:cNvSpPr>
          <p:nvPr>
            <p:ph idx="1"/>
          </p:nvPr>
        </p:nvSpPr>
        <p:spPr>
          <a:xfrm>
            <a:off x="838200" y="2206625"/>
            <a:ext cx="10515600" cy="4351338"/>
          </a:xfrm>
        </p:spPr>
        <p:txBody>
          <a:bodyPr>
            <a:normAutofit fontScale="62500" lnSpcReduction="20000"/>
          </a:bodyPr>
          <a:lstStyle/>
          <a:p>
            <a:r>
              <a:rPr lang="en-GB" dirty="0"/>
              <a:t>These two people have faced challenges because of their identities and more so because they have more than one personal identity that means they can experience discrimination.</a:t>
            </a:r>
          </a:p>
          <a:p>
            <a:endParaRPr lang="en-GB" dirty="0"/>
          </a:p>
          <a:p>
            <a:pPr marL="0" indent="0">
              <a:buNone/>
            </a:pPr>
            <a:r>
              <a:rPr lang="en-GB" b="1" dirty="0"/>
              <a:t>Chris Smith</a:t>
            </a:r>
          </a:p>
          <a:p>
            <a:r>
              <a:rPr lang="en-GB" dirty="0"/>
              <a:t>Chris Smith came out as a gay politician and as HIV+ in the 1980s. In the 1980s when HIV was first diagnosed many people were frightened of it. There was a lot of misunderstanding about it including that to have HIV was the same as AIDS which in the 1980s commonly developed in the later stages of someone having HIV. HIV affected gay men more than any other group. Now HIV can be treated effectively and is counted as a disability</a:t>
            </a:r>
          </a:p>
          <a:p>
            <a:endParaRPr lang="en-GB" dirty="0"/>
          </a:p>
          <a:p>
            <a:pPr marL="0" indent="0">
              <a:buNone/>
            </a:pPr>
            <a:r>
              <a:rPr lang="en-GB" b="1" dirty="0"/>
              <a:t>Linda </a:t>
            </a:r>
            <a:r>
              <a:rPr lang="en-GB" b="1" dirty="0" err="1"/>
              <a:t>Bellos</a:t>
            </a:r>
            <a:endParaRPr lang="en-GB" b="1" dirty="0"/>
          </a:p>
          <a:p>
            <a:r>
              <a:rPr lang="en-GB" dirty="0"/>
              <a:t>Linda </a:t>
            </a:r>
            <a:r>
              <a:rPr lang="en-GB" dirty="0" err="1"/>
              <a:t>Bellos</a:t>
            </a:r>
            <a:r>
              <a:rPr lang="en-GB" dirty="0"/>
              <a:t> is a Black lesbian who became leader of Lambeth Council in London in 1986. In the 1980s it was still unusual for women to make it into positions of public leadership. There was a lot fear about gay and lesbian people in the 1980s which led to the introduction of Section 28 of the 1988 Education Act which banned Local Authorities, such as Lambeth Council, from talking about lesbian and gay relationships in schools. Few Black people have made it into positions of leadership in public organisations even today. </a:t>
            </a:r>
          </a:p>
          <a:p>
            <a:endParaRPr lang="en-GB" dirty="0"/>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2876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5A98EF-29CC-42A6-8258-E186A273011F}"/>
              </a:ext>
            </a:extLst>
          </p:cNvPr>
          <p:cNvSpPr>
            <a:spLocks noGrp="1"/>
          </p:cNvSpPr>
          <p:nvPr>
            <p:ph type="title"/>
          </p:nvPr>
        </p:nvSpPr>
        <p:spPr>
          <a:xfrm>
            <a:off x="676275" y="412750"/>
            <a:ext cx="10515600" cy="1325563"/>
          </a:xfrm>
        </p:spPr>
        <p:txBody>
          <a:bodyPr/>
          <a:lstStyle/>
          <a:p>
            <a:pPr algn="ctr"/>
            <a:r>
              <a:rPr lang="en-GB" dirty="0"/>
              <a:t>Erica’s Story</a:t>
            </a:r>
          </a:p>
        </p:txBody>
      </p:sp>
      <p:sp>
        <p:nvSpPr>
          <p:cNvPr id="3" name="Content Placeholder 2">
            <a:extLst>
              <a:ext uri="{FF2B5EF4-FFF2-40B4-BE49-F238E27FC236}">
                <a16:creationId xmlns="" xmlns:a16="http://schemas.microsoft.com/office/drawing/2014/main" id="{BD9DD647-0015-4DF5-AF05-2D3C09B6AC78}"/>
              </a:ext>
            </a:extLst>
          </p:cNvPr>
          <p:cNvSpPr>
            <a:spLocks noGrp="1"/>
          </p:cNvSpPr>
          <p:nvPr>
            <p:ph idx="1"/>
          </p:nvPr>
        </p:nvSpPr>
        <p:spPr>
          <a:xfrm>
            <a:off x="819150" y="2178050"/>
            <a:ext cx="10515600" cy="4351338"/>
          </a:xfrm>
        </p:spPr>
        <p:txBody>
          <a:bodyPr/>
          <a:lstStyle/>
          <a:p>
            <a:r>
              <a:rPr lang="en-GB" dirty="0"/>
              <a:t>Erica from New York LGBT Centre. Erica talks about seeing images of successful people who did not relate to who she is and finding difficulty with her identity as a result</a:t>
            </a:r>
          </a:p>
          <a:p>
            <a:pPr marL="0" indent="0">
              <a:buNone/>
            </a:pPr>
            <a:r>
              <a:rPr lang="en-GB" u="sng" dirty="0">
                <a:hlinkClick r:id="rId2"/>
              </a:rPr>
              <a:t>https://www.youtube.com/watch?v=LN86-_EFI08</a:t>
            </a:r>
            <a:endParaRPr lang="en-GB" dirty="0"/>
          </a:p>
          <a:p>
            <a:pPr marL="0" indent="0">
              <a:buNone/>
            </a:pPr>
            <a:endParaRPr lang="en-GB" dirty="0"/>
          </a:p>
        </p:txBody>
      </p:sp>
      <p:pic>
        <p:nvPicPr>
          <p:cNvPr id="1126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81940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2046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6CB5D0-111C-40B1-9D7B-541C9E559C14}"/>
              </a:ext>
            </a:extLst>
          </p:cNvPr>
          <p:cNvSpPr>
            <a:spLocks noGrp="1"/>
          </p:cNvSpPr>
          <p:nvPr>
            <p:ph type="title"/>
          </p:nvPr>
        </p:nvSpPr>
        <p:spPr/>
        <p:txBody>
          <a:bodyPr/>
          <a:lstStyle/>
          <a:p>
            <a:pPr algn="ctr"/>
            <a:r>
              <a:rPr lang="en-GB" dirty="0"/>
              <a:t>Your Homework</a:t>
            </a:r>
          </a:p>
        </p:txBody>
      </p:sp>
      <p:sp>
        <p:nvSpPr>
          <p:cNvPr id="3" name="Content Placeholder 2">
            <a:extLst>
              <a:ext uri="{FF2B5EF4-FFF2-40B4-BE49-F238E27FC236}">
                <a16:creationId xmlns="" xmlns:a16="http://schemas.microsoft.com/office/drawing/2014/main" id="{99BF8204-82F5-4B5C-ABFA-0427B287EF08}"/>
              </a:ext>
            </a:extLst>
          </p:cNvPr>
          <p:cNvSpPr>
            <a:spLocks noGrp="1"/>
          </p:cNvSpPr>
          <p:nvPr>
            <p:ph idx="1"/>
          </p:nvPr>
        </p:nvSpPr>
        <p:spPr>
          <a:xfrm>
            <a:off x="800100" y="2111375"/>
            <a:ext cx="10515600" cy="4351338"/>
          </a:xfrm>
        </p:spPr>
        <p:txBody>
          <a:bodyPr/>
          <a:lstStyle/>
          <a:p>
            <a:pPr lvl="0"/>
            <a:r>
              <a:rPr lang="en-GB" dirty="0"/>
              <a:t>Write down: a brief story about someone who has more than one personal identity</a:t>
            </a:r>
          </a:p>
          <a:p>
            <a:pPr lvl="0"/>
            <a:r>
              <a:rPr lang="en-GB" dirty="0"/>
              <a:t>3 ways different types of personal identity and at least two forms of challenge / prejudice they could face</a:t>
            </a:r>
          </a:p>
          <a:p>
            <a:r>
              <a:rPr lang="en-GB" dirty="0"/>
              <a:t>A short description of how a person with more than one personal identity could feel when they encounter challenge / prejudice</a:t>
            </a:r>
          </a:p>
        </p:txBody>
      </p:sp>
      <p:pic>
        <p:nvPicPr>
          <p:cNvPr id="1229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8884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782637"/>
          </a:xfrm>
        </p:spPr>
        <p:txBody>
          <a:bodyPr>
            <a:normAutofit fontScale="90000"/>
          </a:bodyPr>
          <a:lstStyle/>
          <a:p>
            <a:r>
              <a:rPr lang="en-GB" dirty="0" err="1" smtClean="0"/>
              <a:t>Intersectionality</a:t>
            </a:r>
            <a:endParaRPr lang="en-GB" dirty="0"/>
          </a:p>
        </p:txBody>
      </p:sp>
      <p:sp>
        <p:nvSpPr>
          <p:cNvPr id="3" name="Subtitle 2"/>
          <p:cNvSpPr>
            <a:spLocks noGrp="1"/>
          </p:cNvSpPr>
          <p:nvPr>
            <p:ph type="subTitle" idx="1"/>
          </p:nvPr>
        </p:nvSpPr>
        <p:spPr>
          <a:xfrm>
            <a:off x="1523999" y="1904999"/>
            <a:ext cx="9191625" cy="4333875"/>
          </a:xfrm>
        </p:spPr>
        <p:txBody>
          <a:bodyPr>
            <a:normAutofit fontScale="92500"/>
          </a:bodyPr>
          <a:lstStyle/>
          <a:p>
            <a:r>
              <a:rPr lang="en-GB" sz="3600" b="1" i="1" dirty="0" smtClean="0"/>
              <a:t>Most </a:t>
            </a:r>
            <a:r>
              <a:rPr lang="en-GB" sz="3600" dirty="0"/>
              <a:t>students </a:t>
            </a:r>
            <a:r>
              <a:rPr lang="en-GB" sz="3600" dirty="0" smtClean="0"/>
              <a:t>will: </a:t>
            </a:r>
          </a:p>
          <a:p>
            <a:r>
              <a:rPr lang="en-GB" sz="3600" dirty="0"/>
              <a:t>be able to identify more than one LGBT+ person who has another personal identity; </a:t>
            </a:r>
            <a:endParaRPr lang="en-GB" sz="3600" dirty="0" smtClean="0"/>
          </a:p>
          <a:p>
            <a:r>
              <a:rPr lang="en-GB" sz="3600" dirty="0" smtClean="0"/>
              <a:t>say </a:t>
            </a:r>
            <a:r>
              <a:rPr lang="en-GB" sz="3600" dirty="0"/>
              <a:t>how someone might have negative experiences because of one or more of their personal identities; </a:t>
            </a:r>
            <a:endParaRPr lang="en-GB" sz="3600" dirty="0" smtClean="0"/>
          </a:p>
          <a:p>
            <a:r>
              <a:rPr lang="en-GB" sz="3600" dirty="0" smtClean="0"/>
              <a:t>relate </a:t>
            </a:r>
            <a:r>
              <a:rPr lang="en-GB" sz="3600" dirty="0" err="1"/>
              <a:t>intersectionality</a:t>
            </a:r>
            <a:r>
              <a:rPr lang="en-GB" sz="3600" dirty="0"/>
              <a:t> to at least one person they </a:t>
            </a:r>
            <a:r>
              <a:rPr lang="en-GB" sz="3600" dirty="0" smtClean="0"/>
              <a:t>know - </a:t>
            </a:r>
            <a:r>
              <a:rPr lang="en-GB" sz="3600" dirty="0"/>
              <a:t>either personally or through the media. </a:t>
            </a:r>
          </a:p>
        </p:txBody>
      </p:sp>
      <p:pic>
        <p:nvPicPr>
          <p:cNvPr id="205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1459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782637"/>
          </a:xfrm>
        </p:spPr>
        <p:txBody>
          <a:bodyPr>
            <a:normAutofit fontScale="90000"/>
          </a:bodyPr>
          <a:lstStyle/>
          <a:p>
            <a:r>
              <a:rPr lang="en-GB" dirty="0" err="1" smtClean="0"/>
              <a:t>Intersectionality</a:t>
            </a:r>
            <a:endParaRPr lang="en-GB" dirty="0"/>
          </a:p>
        </p:txBody>
      </p:sp>
      <p:sp>
        <p:nvSpPr>
          <p:cNvPr id="3" name="Subtitle 2"/>
          <p:cNvSpPr>
            <a:spLocks noGrp="1"/>
          </p:cNvSpPr>
          <p:nvPr>
            <p:ph type="subTitle" idx="1"/>
          </p:nvPr>
        </p:nvSpPr>
        <p:spPr>
          <a:xfrm>
            <a:off x="1523999" y="1904999"/>
            <a:ext cx="9191625" cy="4333875"/>
          </a:xfrm>
        </p:spPr>
        <p:txBody>
          <a:bodyPr>
            <a:normAutofit/>
          </a:bodyPr>
          <a:lstStyle/>
          <a:p>
            <a:r>
              <a:rPr lang="en-GB" sz="3600" b="1" i="1" dirty="0" smtClean="0"/>
              <a:t>Some </a:t>
            </a:r>
            <a:r>
              <a:rPr lang="en-GB" sz="3600" dirty="0"/>
              <a:t>students </a:t>
            </a:r>
            <a:r>
              <a:rPr lang="en-GB" sz="3600" dirty="0" smtClean="0"/>
              <a:t>may: </a:t>
            </a:r>
          </a:p>
          <a:p>
            <a:r>
              <a:rPr lang="en-GB" sz="3600" dirty="0"/>
              <a:t>say how having more than one personal identity could lead to experiencing prejudice and discrimination for each identity. </a:t>
            </a:r>
          </a:p>
        </p:txBody>
      </p:sp>
      <p:pic>
        <p:nvPicPr>
          <p:cNvPr id="307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1119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F5982F-E884-4B72-9AF5-80D8F704F83B}"/>
              </a:ext>
            </a:extLst>
          </p:cNvPr>
          <p:cNvSpPr>
            <a:spLocks noGrp="1"/>
          </p:cNvSpPr>
          <p:nvPr>
            <p:ph type="ctrTitle"/>
          </p:nvPr>
        </p:nvSpPr>
        <p:spPr>
          <a:xfrm>
            <a:off x="1524000" y="1122363"/>
            <a:ext cx="9144000" cy="865828"/>
          </a:xfrm>
        </p:spPr>
        <p:txBody>
          <a:bodyPr>
            <a:normAutofit fontScale="90000"/>
          </a:bodyPr>
          <a:lstStyle/>
          <a:p>
            <a:r>
              <a:rPr lang="en-GB" dirty="0"/>
              <a:t>Describe this Person</a:t>
            </a:r>
          </a:p>
        </p:txBody>
      </p:sp>
      <p:sp>
        <p:nvSpPr>
          <p:cNvPr id="3" name="Subtitle 2">
            <a:extLst>
              <a:ext uri="{FF2B5EF4-FFF2-40B4-BE49-F238E27FC236}">
                <a16:creationId xmlns="" xmlns:a16="http://schemas.microsoft.com/office/drawing/2014/main" id="{2401F2DE-FF03-4120-A5C7-6072DD9A3DA0}"/>
              </a:ext>
            </a:extLst>
          </p:cNvPr>
          <p:cNvSpPr>
            <a:spLocks noGrp="1"/>
          </p:cNvSpPr>
          <p:nvPr>
            <p:ph type="subTitle" idx="1"/>
          </p:nvPr>
        </p:nvSpPr>
        <p:spPr>
          <a:xfrm>
            <a:off x="1523999" y="2114026"/>
            <a:ext cx="9205519" cy="3143774"/>
          </a:xfrm>
        </p:spPr>
        <p:txBody>
          <a:bodyPr>
            <a:normAutofit/>
          </a:bodyPr>
          <a:lstStyle/>
          <a:p>
            <a:r>
              <a:rPr lang="en-GB" dirty="0"/>
              <a:t>Choose 4 of the following from the pictures you have been given</a:t>
            </a:r>
          </a:p>
          <a:p>
            <a:endParaRPr lang="en-GB" dirty="0"/>
          </a:p>
          <a:p>
            <a:pPr algn="l"/>
            <a:r>
              <a:rPr lang="en-GB" dirty="0"/>
              <a:t>Jan Morris			Chris Smith			</a:t>
            </a:r>
            <a:r>
              <a:rPr lang="en-GB" dirty="0" err="1"/>
              <a:t>Labi</a:t>
            </a:r>
            <a:r>
              <a:rPr lang="en-GB" dirty="0"/>
              <a:t> </a:t>
            </a:r>
            <a:r>
              <a:rPr lang="en-GB" dirty="0" err="1"/>
              <a:t>Siffre</a:t>
            </a:r>
            <a:r>
              <a:rPr lang="en-GB" dirty="0"/>
              <a:t>					</a:t>
            </a:r>
          </a:p>
          <a:p>
            <a:pPr algn="l"/>
            <a:r>
              <a:rPr lang="en-GB" dirty="0"/>
              <a:t>Jackie Kay			</a:t>
            </a:r>
            <a:r>
              <a:rPr lang="en-GB" dirty="0" err="1"/>
              <a:t>Waheed</a:t>
            </a:r>
            <a:r>
              <a:rPr lang="en-GB" dirty="0"/>
              <a:t> Ali			Nicola Adams	</a:t>
            </a:r>
          </a:p>
          <a:p>
            <a:pPr algn="l"/>
            <a:r>
              <a:rPr lang="en-GB" dirty="0"/>
              <a:t>Share with others what you have written about the people you chose.</a:t>
            </a:r>
          </a:p>
        </p:txBody>
      </p:sp>
      <p:pic>
        <p:nvPicPr>
          <p:cNvPr id="409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7142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602CB9-D5F7-4E7E-96EC-A0BA37CBB470}"/>
              </a:ext>
            </a:extLst>
          </p:cNvPr>
          <p:cNvSpPr>
            <a:spLocks noGrp="1"/>
          </p:cNvSpPr>
          <p:nvPr>
            <p:ph type="title"/>
          </p:nvPr>
        </p:nvSpPr>
        <p:spPr>
          <a:xfrm>
            <a:off x="2733674" y="365125"/>
            <a:ext cx="8620125" cy="1325563"/>
          </a:xfrm>
        </p:spPr>
        <p:txBody>
          <a:bodyPr/>
          <a:lstStyle/>
          <a:p>
            <a:r>
              <a:rPr lang="en-GB" dirty="0"/>
              <a:t>People and the personal identities</a:t>
            </a:r>
          </a:p>
        </p:txBody>
      </p:sp>
      <p:sp>
        <p:nvSpPr>
          <p:cNvPr id="3" name="Content Placeholder 2">
            <a:extLst>
              <a:ext uri="{FF2B5EF4-FFF2-40B4-BE49-F238E27FC236}">
                <a16:creationId xmlns="" xmlns:a16="http://schemas.microsoft.com/office/drawing/2014/main" id="{554F40BE-D689-45CB-9A45-EBBACEEACC00}"/>
              </a:ext>
            </a:extLst>
          </p:cNvPr>
          <p:cNvSpPr>
            <a:spLocks noGrp="1"/>
          </p:cNvSpPr>
          <p:nvPr>
            <p:ph idx="1"/>
          </p:nvPr>
        </p:nvSpPr>
        <p:spPr>
          <a:xfrm>
            <a:off x="828675" y="2130425"/>
            <a:ext cx="10515600" cy="4351338"/>
          </a:xfrm>
        </p:spPr>
        <p:txBody>
          <a:bodyPr>
            <a:normAutofit/>
          </a:bodyPr>
          <a:lstStyle/>
          <a:p>
            <a:r>
              <a:rPr lang="en-GB" dirty="0"/>
              <a:t>Jan Morris			Older trans women </a:t>
            </a:r>
          </a:p>
          <a:p>
            <a:r>
              <a:rPr lang="en-GB" dirty="0"/>
              <a:t>Chris Smith		HIV+ gay man</a:t>
            </a:r>
          </a:p>
          <a:p>
            <a:r>
              <a:rPr lang="en-GB" dirty="0" err="1"/>
              <a:t>Labi</a:t>
            </a:r>
            <a:r>
              <a:rPr lang="en-GB" dirty="0"/>
              <a:t> </a:t>
            </a:r>
            <a:r>
              <a:rPr lang="en-GB" dirty="0" err="1"/>
              <a:t>Siffre</a:t>
            </a:r>
            <a:r>
              <a:rPr lang="en-GB" dirty="0"/>
              <a:t>			Black gay man 		</a:t>
            </a:r>
          </a:p>
          <a:p>
            <a:r>
              <a:rPr lang="en-GB" dirty="0"/>
              <a:t>Jackie Kay			Black lesbian woman </a:t>
            </a:r>
          </a:p>
          <a:p>
            <a:r>
              <a:rPr lang="en-GB" dirty="0" err="1"/>
              <a:t>Waheed</a:t>
            </a:r>
            <a:r>
              <a:rPr lang="en-GB" dirty="0"/>
              <a:t> Ali		Asian gay man </a:t>
            </a:r>
          </a:p>
          <a:p>
            <a:r>
              <a:rPr lang="en-GB" dirty="0"/>
              <a:t>Nicola Adams		Black bisexual woman</a:t>
            </a:r>
          </a:p>
        </p:txBody>
      </p:sp>
      <p:pic>
        <p:nvPicPr>
          <p:cNvPr id="512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7239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54AEA6-A85F-4073-9840-32E94CB4A8C9}"/>
              </a:ext>
            </a:extLst>
          </p:cNvPr>
          <p:cNvSpPr>
            <a:spLocks noGrp="1"/>
          </p:cNvSpPr>
          <p:nvPr>
            <p:ph type="title"/>
          </p:nvPr>
        </p:nvSpPr>
        <p:spPr/>
        <p:txBody>
          <a:bodyPr/>
          <a:lstStyle/>
          <a:p>
            <a:pPr algn="ctr"/>
            <a:r>
              <a:rPr lang="en-GB" dirty="0"/>
              <a:t>Voices and Visibility</a:t>
            </a:r>
          </a:p>
        </p:txBody>
      </p:sp>
      <p:sp>
        <p:nvSpPr>
          <p:cNvPr id="3" name="Content Placeholder 2">
            <a:extLst>
              <a:ext uri="{FF2B5EF4-FFF2-40B4-BE49-F238E27FC236}">
                <a16:creationId xmlns="" xmlns:a16="http://schemas.microsoft.com/office/drawing/2014/main" id="{CC05EE10-5094-4ACB-B61E-7941B33B11B9}"/>
              </a:ext>
            </a:extLst>
          </p:cNvPr>
          <p:cNvSpPr>
            <a:spLocks noGrp="1"/>
          </p:cNvSpPr>
          <p:nvPr>
            <p:ph idx="1"/>
          </p:nvPr>
        </p:nvSpPr>
        <p:spPr/>
        <p:txBody>
          <a:bodyPr>
            <a:normAutofit fontScale="92500" lnSpcReduction="10000"/>
          </a:bodyPr>
          <a:lstStyle/>
          <a:p>
            <a:r>
              <a:rPr lang="en-GB" dirty="0"/>
              <a:t>Society has been developed over many years and some people have more advantage in society as a result. Those who have personal identities such as Black, Asian, woman, disabled (visible and not visible), trans, lesbian, gay  bisexual can often experience more disadvantage in </a:t>
            </a:r>
            <a:r>
              <a:rPr lang="en-GB" dirty="0" smtClean="0"/>
              <a:t>society, </a:t>
            </a:r>
            <a:r>
              <a:rPr lang="en-GB" dirty="0"/>
              <a:t>including </a:t>
            </a:r>
            <a:r>
              <a:rPr lang="en-GB" dirty="0" smtClean="0"/>
              <a:t>- but </a:t>
            </a:r>
            <a:r>
              <a:rPr lang="en-GB" dirty="0"/>
              <a:t>not limited to </a:t>
            </a:r>
            <a:r>
              <a:rPr lang="en-GB" dirty="0" smtClean="0"/>
              <a:t>- negative </a:t>
            </a:r>
            <a:r>
              <a:rPr lang="en-GB" dirty="0"/>
              <a:t>attitudes.</a:t>
            </a:r>
          </a:p>
          <a:p>
            <a:r>
              <a:rPr lang="en-GB" dirty="0" smtClean="0"/>
              <a:t>For people </a:t>
            </a:r>
            <a:r>
              <a:rPr lang="en-GB" dirty="0"/>
              <a:t>who have more than one of the above personal </a:t>
            </a:r>
            <a:r>
              <a:rPr lang="en-GB" dirty="0" smtClean="0"/>
              <a:t>identities, </a:t>
            </a:r>
            <a:r>
              <a:rPr lang="en-GB" dirty="0"/>
              <a:t>for example Jackie Kay as a black lesbian </a:t>
            </a:r>
            <a:r>
              <a:rPr lang="en-GB" dirty="0" smtClean="0"/>
              <a:t>woman, </a:t>
            </a:r>
            <a:r>
              <a:rPr lang="en-GB" dirty="0"/>
              <a:t>the different disadvantages and negative attitudes to each </a:t>
            </a:r>
            <a:r>
              <a:rPr lang="en-GB" dirty="0" smtClean="0"/>
              <a:t>identity can </a:t>
            </a:r>
            <a:r>
              <a:rPr lang="en-GB" dirty="0"/>
              <a:t>be experienced at different or the same </a:t>
            </a:r>
            <a:r>
              <a:rPr lang="en-GB" dirty="0" smtClean="0"/>
              <a:t>times. </a:t>
            </a:r>
            <a:r>
              <a:rPr lang="en-GB" dirty="0"/>
              <a:t>We call this an </a:t>
            </a:r>
            <a:r>
              <a:rPr lang="en-GB" dirty="0" smtClean="0"/>
              <a:t>intersection.</a:t>
            </a:r>
            <a:endParaRPr lang="en-GB" dirty="0"/>
          </a:p>
          <a:p>
            <a:r>
              <a:rPr lang="en-GB" dirty="0"/>
              <a:t>For more people who are lesbian, gay, bisexual and / or trans you can see the poster called Voices and Visibility </a:t>
            </a:r>
            <a:r>
              <a:rPr lang="en-GB" dirty="0">
                <a:hlinkClick r:id="rId2"/>
              </a:rPr>
              <a:t>www.lgbthistorymonth.org.uk/wallchart</a:t>
            </a:r>
            <a:endParaRPr lang="en-GB" dirty="0"/>
          </a:p>
          <a:p>
            <a:endParaRPr lang="en-GB" dirty="0"/>
          </a:p>
          <a:p>
            <a:pPr marL="0" indent="0">
              <a:buNone/>
            </a:pPr>
            <a:endParaRPr lang="en-GB" dirty="0"/>
          </a:p>
        </p:txBody>
      </p:sp>
      <p:pic>
        <p:nvPicPr>
          <p:cNvPr id="614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81940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4493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DCE6CF-7CE4-4F24-B2B8-B313B3580EF2}"/>
              </a:ext>
            </a:extLst>
          </p:cNvPr>
          <p:cNvSpPr>
            <a:spLocks noGrp="1"/>
          </p:cNvSpPr>
          <p:nvPr>
            <p:ph type="title"/>
          </p:nvPr>
        </p:nvSpPr>
        <p:spPr>
          <a:xfrm>
            <a:off x="2781300" y="365125"/>
            <a:ext cx="8572500" cy="1325563"/>
          </a:xfrm>
        </p:spPr>
        <p:txBody>
          <a:bodyPr/>
          <a:lstStyle/>
          <a:p>
            <a:pPr algn="ctr"/>
            <a:r>
              <a:rPr lang="en-GB" dirty="0"/>
              <a:t>Match the description with the picture</a:t>
            </a:r>
          </a:p>
        </p:txBody>
      </p:sp>
      <p:sp>
        <p:nvSpPr>
          <p:cNvPr id="3" name="Content Placeholder 2">
            <a:extLst>
              <a:ext uri="{FF2B5EF4-FFF2-40B4-BE49-F238E27FC236}">
                <a16:creationId xmlns="" xmlns:a16="http://schemas.microsoft.com/office/drawing/2014/main" id="{78091F36-2637-4B1B-96DA-53179DE5C3ED}"/>
              </a:ext>
            </a:extLst>
          </p:cNvPr>
          <p:cNvSpPr>
            <a:spLocks noGrp="1"/>
          </p:cNvSpPr>
          <p:nvPr>
            <p:ph idx="1"/>
          </p:nvPr>
        </p:nvSpPr>
        <p:spPr>
          <a:xfrm>
            <a:off x="857250" y="1990725"/>
            <a:ext cx="10515600" cy="4351338"/>
          </a:xfrm>
        </p:spPr>
        <p:txBody>
          <a:bodyPr/>
          <a:lstStyle/>
          <a:p>
            <a:r>
              <a:rPr lang="en-GB" dirty="0"/>
              <a:t>In your group can you match the description from the pictures you have been given</a:t>
            </a:r>
          </a:p>
          <a:p>
            <a:pPr marL="0" indent="0">
              <a:buNone/>
            </a:pPr>
            <a:endParaRPr lang="en-GB" dirty="0"/>
          </a:p>
          <a:p>
            <a:pPr marL="514350" indent="-514350">
              <a:buFont typeface="+mj-lt"/>
              <a:buAutoNum type="arabicPeriod"/>
            </a:pPr>
            <a:r>
              <a:rPr lang="en-GB" dirty="0"/>
              <a:t>An older person who was a gay Jewish Rabbi </a:t>
            </a:r>
          </a:p>
          <a:p>
            <a:pPr marL="514350" indent="-514350">
              <a:buFont typeface="+mj-lt"/>
              <a:buAutoNum type="arabicPeriod"/>
            </a:pPr>
            <a:r>
              <a:rPr lang="en-GB" dirty="0"/>
              <a:t>A woman who was the first out lesbian to be elected to the Houses of Parliament </a:t>
            </a:r>
          </a:p>
          <a:p>
            <a:pPr marL="514350" indent="-514350">
              <a:buFont typeface="+mj-lt"/>
              <a:buAutoNum type="arabicPeriod"/>
            </a:pPr>
            <a:r>
              <a:rPr lang="en-GB" dirty="0"/>
              <a:t>A Black lesbian who founded Black Pride </a:t>
            </a:r>
          </a:p>
          <a:p>
            <a:pPr marL="0" indent="0">
              <a:buNone/>
            </a:pPr>
            <a:endParaRPr lang="en-GB"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8329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CD0D59-7B16-45CE-8BF4-862FDF131666}"/>
              </a:ext>
            </a:extLst>
          </p:cNvPr>
          <p:cNvSpPr>
            <a:spLocks noGrp="1"/>
          </p:cNvSpPr>
          <p:nvPr>
            <p:ph type="title"/>
          </p:nvPr>
        </p:nvSpPr>
        <p:spPr>
          <a:xfrm>
            <a:off x="2828924" y="365125"/>
            <a:ext cx="8524875" cy="1325563"/>
          </a:xfrm>
        </p:spPr>
        <p:txBody>
          <a:bodyPr>
            <a:normAutofit fontScale="90000"/>
          </a:bodyPr>
          <a:lstStyle/>
          <a:p>
            <a:pPr algn="ctr"/>
            <a:r>
              <a:rPr lang="en-GB" dirty="0"/>
              <a:t>Match the description with the picture</a:t>
            </a:r>
            <a:br>
              <a:rPr lang="en-GB" dirty="0"/>
            </a:br>
            <a:r>
              <a:rPr lang="en-GB" dirty="0"/>
              <a:t>feedback</a:t>
            </a:r>
          </a:p>
        </p:txBody>
      </p:sp>
      <p:sp>
        <p:nvSpPr>
          <p:cNvPr id="3" name="Content Placeholder 2">
            <a:extLst>
              <a:ext uri="{FF2B5EF4-FFF2-40B4-BE49-F238E27FC236}">
                <a16:creationId xmlns="" xmlns:a16="http://schemas.microsoft.com/office/drawing/2014/main" id="{DC5FBE61-A99D-4E17-904B-84909721A0BA}"/>
              </a:ext>
            </a:extLst>
          </p:cNvPr>
          <p:cNvSpPr>
            <a:spLocks noGrp="1"/>
          </p:cNvSpPr>
          <p:nvPr>
            <p:ph idx="1"/>
          </p:nvPr>
        </p:nvSpPr>
        <p:spPr>
          <a:xfrm>
            <a:off x="838200" y="1990725"/>
            <a:ext cx="10515600" cy="4351338"/>
          </a:xfrm>
        </p:spPr>
        <p:txBody>
          <a:bodyPr/>
          <a:lstStyle/>
          <a:p>
            <a:r>
              <a:rPr lang="en-GB" dirty="0"/>
              <a:t>The group spokesperson will say which statement they put with which picture</a:t>
            </a:r>
          </a:p>
          <a:p>
            <a:endParaRPr lang="en-GB" dirty="0"/>
          </a:p>
          <a:p>
            <a:endParaRPr lang="en-GB" dirty="0"/>
          </a:p>
        </p:txBody>
      </p:sp>
      <p:pic>
        <p:nvPicPr>
          <p:cNvPr id="819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6857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60951E-4C58-4478-BA72-C978B5485EF9}"/>
              </a:ext>
            </a:extLst>
          </p:cNvPr>
          <p:cNvSpPr>
            <a:spLocks noGrp="1"/>
          </p:cNvSpPr>
          <p:nvPr>
            <p:ph type="title"/>
          </p:nvPr>
        </p:nvSpPr>
        <p:spPr>
          <a:xfrm>
            <a:off x="2838450" y="365125"/>
            <a:ext cx="8515350" cy="1325563"/>
          </a:xfrm>
        </p:spPr>
        <p:txBody>
          <a:bodyPr/>
          <a:lstStyle/>
          <a:p>
            <a:pPr algn="ctr"/>
            <a:r>
              <a:rPr lang="en-GB" dirty="0"/>
              <a:t>Match the description with the picture</a:t>
            </a:r>
          </a:p>
        </p:txBody>
      </p:sp>
      <p:sp>
        <p:nvSpPr>
          <p:cNvPr id="3" name="Content Placeholder 2">
            <a:extLst>
              <a:ext uri="{FF2B5EF4-FFF2-40B4-BE49-F238E27FC236}">
                <a16:creationId xmlns="" xmlns:a16="http://schemas.microsoft.com/office/drawing/2014/main" id="{981B0F18-683A-4D19-B34B-17AB077AB6CF}"/>
              </a:ext>
            </a:extLst>
          </p:cNvPr>
          <p:cNvSpPr>
            <a:spLocks noGrp="1"/>
          </p:cNvSpPr>
          <p:nvPr>
            <p:ph idx="1"/>
          </p:nvPr>
        </p:nvSpPr>
        <p:spPr>
          <a:xfrm>
            <a:off x="838200" y="2101850"/>
            <a:ext cx="10515600" cy="4351338"/>
          </a:xfrm>
        </p:spPr>
        <p:txBody>
          <a:bodyPr/>
          <a:lstStyle/>
          <a:p>
            <a:r>
              <a:rPr lang="en-GB" dirty="0"/>
              <a:t>The answers are</a:t>
            </a:r>
          </a:p>
          <a:p>
            <a:pPr marL="0" indent="0">
              <a:buNone/>
            </a:pPr>
            <a:endParaRPr lang="en-GB" dirty="0"/>
          </a:p>
          <a:p>
            <a:r>
              <a:rPr lang="en-GB" dirty="0"/>
              <a:t>An older person who was a gay Jewish Rabbi (Lionel Blue)</a:t>
            </a:r>
          </a:p>
          <a:p>
            <a:r>
              <a:rPr lang="en-GB" dirty="0"/>
              <a:t>A woman who was the first out lesbian to be elected to the Houses of Parliament (Angela Eagle)</a:t>
            </a:r>
          </a:p>
          <a:p>
            <a:r>
              <a:rPr lang="en-GB" dirty="0"/>
              <a:t>A Black lesbian who founded Black Pride (Phyllis </a:t>
            </a:r>
            <a:r>
              <a:rPr lang="en-GB" dirty="0" err="1" smtClean="0"/>
              <a:t>Opoku-Gyimah</a:t>
            </a:r>
            <a:r>
              <a:rPr lang="en-GB" dirty="0"/>
              <a:t>)</a:t>
            </a:r>
          </a:p>
          <a:p>
            <a:pPr marL="0" indent="0">
              <a:buNone/>
            </a:pPr>
            <a:endParaRPr lang="en-GB" dirty="0"/>
          </a:p>
        </p:txBody>
      </p:sp>
      <p:pic>
        <p:nvPicPr>
          <p:cNvPr id="921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0542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720</Words>
  <Application>Microsoft Office PowerPoint</Application>
  <PresentationFormat>Custom</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Intersectionality</vt:lpstr>
      <vt:lpstr>Intersectionality</vt:lpstr>
      <vt:lpstr>Intersectionality</vt:lpstr>
      <vt:lpstr>Describe this Person</vt:lpstr>
      <vt:lpstr>People and the personal identities</vt:lpstr>
      <vt:lpstr>Voices and Visibility</vt:lpstr>
      <vt:lpstr>Match the description with the picture</vt:lpstr>
      <vt:lpstr>Match the description with the picture feedback</vt:lpstr>
      <vt:lpstr>Match the description with the picture</vt:lpstr>
      <vt:lpstr>People: Identity and Challenge</vt:lpstr>
      <vt:lpstr>Erica’s Story</vt:lpstr>
      <vt:lpstr>Your 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Describe this Person</dc:title>
  <dc:creator>Seth Atkin</dc:creator>
  <cp:lastModifiedBy>Tony</cp:lastModifiedBy>
  <cp:revision>9</cp:revision>
  <dcterms:created xsi:type="dcterms:W3CDTF">2017-10-04T12:38:00Z</dcterms:created>
  <dcterms:modified xsi:type="dcterms:W3CDTF">2017-10-09T09:18:43Z</dcterms:modified>
</cp:coreProperties>
</file>