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270" r:id="rId4"/>
    <p:sldId id="259" r:id="rId5"/>
    <p:sldId id="260" r:id="rId6"/>
    <p:sldId id="261" r:id="rId7"/>
    <p:sldId id="262" r:id="rId8"/>
    <p:sldId id="278" r:id="rId9"/>
    <p:sldId id="279" r:id="rId10"/>
    <p:sldId id="277" r:id="rId11"/>
    <p:sldId id="276" r:id="rId12"/>
    <p:sldId id="274" r:id="rId13"/>
    <p:sldId id="265" r:id="rId14"/>
    <p:sldId id="280" r:id="rId15"/>
    <p:sldId id="286" r:id="rId16"/>
    <p:sldId id="283" r:id="rId17"/>
    <p:sldId id="284" r:id="rId18"/>
    <p:sldId id="268" r:id="rId19"/>
    <p:sldId id="272"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iJ0n1OI8rlExhAp6M9saGthXKB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72"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These slides have blue font on them to aid accessibility. </a:t>
            </a:r>
            <a:r>
              <a:rPr lang="en-GB"/>
              <a:t>You may wish to change the font colour or background according to your students’ needs.</a:t>
            </a:r>
          </a:p>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BCE75E-1E3A-4B12-AEA4-E1B334A8AFA0}" type="slidenum">
              <a:rPr lang="en-GB" smtClean="0"/>
              <a:t>11</a:t>
            </a:fld>
            <a:endParaRPr lang="en-GB"/>
          </a:p>
        </p:txBody>
      </p:sp>
    </p:spTree>
    <p:extLst>
      <p:ext uri="{BB962C8B-B14F-4D97-AF65-F5344CB8AC3E}">
        <p14:creationId xmlns:p14="http://schemas.microsoft.com/office/powerpoint/2010/main" val="254358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BCE75E-1E3A-4B12-AEA4-E1B334A8AFA0}" type="slidenum">
              <a:rPr lang="en-GB" smtClean="0"/>
              <a:t>12</a:t>
            </a:fld>
            <a:endParaRPr lang="en-GB"/>
          </a:p>
        </p:txBody>
      </p:sp>
    </p:spTree>
    <p:extLst>
      <p:ext uri="{BB962C8B-B14F-4D97-AF65-F5344CB8AC3E}">
        <p14:creationId xmlns:p14="http://schemas.microsoft.com/office/powerpoint/2010/main" val="2385025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KS3 percentage question</a:t>
            </a:r>
          </a:p>
        </p:txBody>
      </p:sp>
      <p:sp>
        <p:nvSpPr>
          <p:cNvPr id="4" name="Slide Number Placeholder 3"/>
          <p:cNvSpPr>
            <a:spLocks noGrp="1"/>
          </p:cNvSpPr>
          <p:nvPr>
            <p:ph type="sldNum" sz="quarter" idx="5"/>
          </p:nvPr>
        </p:nvSpPr>
        <p:spPr/>
        <p:txBody>
          <a:bodyPr/>
          <a:lstStyle/>
          <a:p>
            <a:fld id="{6EBCE75E-1E3A-4B12-AEA4-E1B334A8AFA0}" type="slidenum">
              <a:rPr lang="en-GB" smtClean="0"/>
              <a:t>14</a:t>
            </a:fld>
            <a:endParaRPr lang="en-GB"/>
          </a:p>
        </p:txBody>
      </p:sp>
    </p:spTree>
    <p:extLst>
      <p:ext uri="{BB962C8B-B14F-4D97-AF65-F5344CB8AC3E}">
        <p14:creationId xmlns:p14="http://schemas.microsoft.com/office/powerpoint/2010/main" val="2714256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KS3 percentage question</a:t>
            </a:r>
          </a:p>
        </p:txBody>
      </p:sp>
      <p:sp>
        <p:nvSpPr>
          <p:cNvPr id="4" name="Slide Number Placeholder 3"/>
          <p:cNvSpPr>
            <a:spLocks noGrp="1"/>
          </p:cNvSpPr>
          <p:nvPr>
            <p:ph type="sldNum" sz="quarter" idx="5"/>
          </p:nvPr>
        </p:nvSpPr>
        <p:spPr/>
        <p:txBody>
          <a:bodyPr/>
          <a:lstStyle/>
          <a:p>
            <a:fld id="{6EBCE75E-1E3A-4B12-AEA4-E1B334A8AFA0}" type="slidenum">
              <a:rPr lang="en-GB" smtClean="0"/>
              <a:t>15</a:t>
            </a:fld>
            <a:endParaRPr lang="en-GB"/>
          </a:p>
        </p:txBody>
      </p:sp>
    </p:spTree>
    <p:extLst>
      <p:ext uri="{BB962C8B-B14F-4D97-AF65-F5344CB8AC3E}">
        <p14:creationId xmlns:p14="http://schemas.microsoft.com/office/powerpoint/2010/main" val="520829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KS3 percentage question</a:t>
            </a:r>
          </a:p>
        </p:txBody>
      </p:sp>
      <p:sp>
        <p:nvSpPr>
          <p:cNvPr id="4" name="Slide Number Placeholder 3"/>
          <p:cNvSpPr>
            <a:spLocks noGrp="1"/>
          </p:cNvSpPr>
          <p:nvPr>
            <p:ph type="sldNum" sz="quarter" idx="5"/>
          </p:nvPr>
        </p:nvSpPr>
        <p:spPr/>
        <p:txBody>
          <a:bodyPr/>
          <a:lstStyle/>
          <a:p>
            <a:fld id="{6EBCE75E-1E3A-4B12-AEA4-E1B334A8AFA0}" type="slidenum">
              <a:rPr lang="en-GB" smtClean="0"/>
              <a:t>16</a:t>
            </a:fld>
            <a:endParaRPr lang="en-GB"/>
          </a:p>
        </p:txBody>
      </p:sp>
    </p:spTree>
    <p:extLst>
      <p:ext uri="{BB962C8B-B14F-4D97-AF65-F5344CB8AC3E}">
        <p14:creationId xmlns:p14="http://schemas.microsoft.com/office/powerpoint/2010/main" val="4215754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KS3 percentage question</a:t>
            </a:r>
          </a:p>
        </p:txBody>
      </p:sp>
      <p:sp>
        <p:nvSpPr>
          <p:cNvPr id="4" name="Slide Number Placeholder 3"/>
          <p:cNvSpPr>
            <a:spLocks noGrp="1"/>
          </p:cNvSpPr>
          <p:nvPr>
            <p:ph type="sldNum" sz="quarter" idx="5"/>
          </p:nvPr>
        </p:nvSpPr>
        <p:spPr/>
        <p:txBody>
          <a:bodyPr/>
          <a:lstStyle/>
          <a:p>
            <a:fld id="{6EBCE75E-1E3A-4B12-AEA4-E1B334A8AFA0}" type="slidenum">
              <a:rPr lang="en-GB" smtClean="0"/>
              <a:t>17</a:t>
            </a:fld>
            <a:endParaRPr lang="en-GB"/>
          </a:p>
        </p:txBody>
      </p:sp>
    </p:spTree>
    <p:extLst>
      <p:ext uri="{BB962C8B-B14F-4D97-AF65-F5344CB8AC3E}">
        <p14:creationId xmlns:p14="http://schemas.microsoft.com/office/powerpoint/2010/main" val="3923239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The flag with pink, yellow and blue stripes is the pansexual flag. Refer to the glossary section for the definition of pansexual.</a:t>
            </a:r>
            <a:endParaRPr/>
          </a:p>
        </p:txBody>
      </p:sp>
      <p:sp>
        <p:nvSpPr>
          <p:cNvPr id="108" name="Google Shape;10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Information and links about apprenticeships here for teachers</a:t>
            </a:r>
            <a:endParaRPr/>
          </a:p>
        </p:txBody>
      </p:sp>
      <p:sp>
        <p:nvSpPr>
          <p:cNvPr id="117" name="Google Shape;11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Information and links about apprenticeships here for teachers</a:t>
            </a:r>
            <a:endParaRPr/>
          </a:p>
        </p:txBody>
      </p:sp>
      <p:sp>
        <p:nvSpPr>
          <p:cNvPr id="124" name="Google Shape;12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BCE75E-1E3A-4B12-AEA4-E1B334A8AFA0}" type="slidenum">
              <a:rPr lang="en-GB" smtClean="0"/>
              <a:t>8</a:t>
            </a:fld>
            <a:endParaRPr lang="en-GB"/>
          </a:p>
        </p:txBody>
      </p:sp>
    </p:spTree>
    <p:extLst>
      <p:ext uri="{BB962C8B-B14F-4D97-AF65-F5344CB8AC3E}">
        <p14:creationId xmlns:p14="http://schemas.microsoft.com/office/powerpoint/2010/main" val="1025871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BCE75E-1E3A-4B12-AEA4-E1B334A8AFA0}" type="slidenum">
              <a:rPr lang="en-GB" smtClean="0"/>
              <a:t>9</a:t>
            </a:fld>
            <a:endParaRPr lang="en-GB"/>
          </a:p>
        </p:txBody>
      </p:sp>
    </p:spTree>
    <p:extLst>
      <p:ext uri="{BB962C8B-B14F-4D97-AF65-F5344CB8AC3E}">
        <p14:creationId xmlns:p14="http://schemas.microsoft.com/office/powerpoint/2010/main" val="2204712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BCE75E-1E3A-4B12-AEA4-E1B334A8AFA0}" type="slidenum">
              <a:rPr lang="en-GB" smtClean="0"/>
              <a:t>10</a:t>
            </a:fld>
            <a:endParaRPr lang="en-GB"/>
          </a:p>
        </p:txBody>
      </p:sp>
    </p:spTree>
    <p:extLst>
      <p:ext uri="{BB962C8B-B14F-4D97-AF65-F5344CB8AC3E}">
        <p14:creationId xmlns:p14="http://schemas.microsoft.com/office/powerpoint/2010/main" val="3247570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theproudtrust.org/resources/resource-downloads/glossary/" TargetMode="External"/><Relationship Id="rId2" Type="http://schemas.openxmlformats.org/officeDocument/2006/relationships/hyperlink" Target="https://www.stonewall.org.uk/help-advice/faqs-and-glossary/glossary-terms"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Arial"/>
              <a:buNone/>
            </a:pPr>
            <a:r>
              <a:rPr lang="en-GB" sz="4800" b="1" dirty="0">
                <a:solidFill>
                  <a:schemeClr val="accent1">
                    <a:lumMod val="75000"/>
                  </a:schemeClr>
                </a:solidFill>
                <a:latin typeface="Arial"/>
                <a:ea typeface="Arial"/>
                <a:cs typeface="Arial"/>
                <a:sym typeface="Arial"/>
              </a:rPr>
              <a:t>Curriculum links</a:t>
            </a:r>
            <a:endParaRPr dirty="0">
              <a:solidFill>
                <a:schemeClr val="accent1">
                  <a:lumMod val="75000"/>
                </a:schemeClr>
              </a:solidFill>
            </a:endParaRPr>
          </a:p>
        </p:txBody>
      </p:sp>
      <p:sp>
        <p:nvSpPr>
          <p:cNvPr id="89" name="Google Shape;89;p1"/>
          <p:cNvSpPr txBox="1">
            <a:spLocks noGrp="1"/>
          </p:cNvSpPr>
          <p:nvPr>
            <p:ph type="body" idx="1"/>
          </p:nvPr>
        </p:nvSpPr>
        <p:spPr>
          <a:xfrm>
            <a:off x="838200" y="1541539"/>
            <a:ext cx="10515600" cy="4351338"/>
          </a:xfrm>
          <a:prstGeom prst="rect">
            <a:avLst/>
          </a:prstGeom>
          <a:noFill/>
          <a:ln>
            <a:noFill/>
          </a:ln>
        </p:spPr>
        <p:txBody>
          <a:bodyPr spcFirstLastPara="1" wrap="square" lIns="91425" tIns="45700" rIns="91425" bIns="45700" anchor="t" anchorCtr="0">
            <a:normAutofit/>
          </a:bodyPr>
          <a:lstStyle/>
          <a:p>
            <a:pPr indent="-457200">
              <a:spcBef>
                <a:spcPts val="0"/>
              </a:spcBef>
              <a:buClr>
                <a:schemeClr val="accent1">
                  <a:lumMod val="75000"/>
                </a:schemeClr>
              </a:buClr>
              <a:buSzPts val="2800"/>
            </a:pPr>
            <a:r>
              <a:rPr lang="en-GB" dirty="0">
                <a:solidFill>
                  <a:schemeClr val="accent1">
                    <a:lumMod val="75000"/>
                  </a:schemeClr>
                </a:solidFill>
                <a:latin typeface="Arial"/>
                <a:ea typeface="Arial"/>
                <a:cs typeface="Arial"/>
                <a:sym typeface="Arial"/>
              </a:rPr>
              <a:t>Nuclear fusion</a:t>
            </a:r>
            <a:endParaRPr dirty="0">
              <a:solidFill>
                <a:schemeClr val="accent1">
                  <a:lumMod val="75000"/>
                </a:schemeClr>
              </a:solidFill>
            </a:endParaRPr>
          </a:p>
          <a:p>
            <a:pPr indent="-457200">
              <a:buClr>
                <a:schemeClr val="accent1">
                  <a:lumMod val="75000"/>
                </a:schemeClr>
              </a:buClr>
              <a:buSzPts val="2800"/>
            </a:pPr>
            <a:r>
              <a:rPr lang="en-GB" dirty="0">
                <a:solidFill>
                  <a:schemeClr val="accent1">
                    <a:lumMod val="75000"/>
                  </a:schemeClr>
                </a:solidFill>
                <a:latin typeface="Arial"/>
                <a:ea typeface="Arial"/>
                <a:cs typeface="Arial"/>
                <a:sym typeface="Arial"/>
              </a:rPr>
              <a:t>Renewable energy</a:t>
            </a:r>
          </a:p>
          <a:p>
            <a:pPr indent="-457200">
              <a:buClr>
                <a:schemeClr val="accent1">
                  <a:lumMod val="75000"/>
                </a:schemeClr>
              </a:buClr>
              <a:buSzPts val="2800"/>
            </a:pPr>
            <a:r>
              <a:rPr lang="en-GB" dirty="0">
                <a:solidFill>
                  <a:schemeClr val="accent1">
                    <a:lumMod val="75000"/>
                  </a:schemeClr>
                </a:solidFill>
                <a:latin typeface="Arial"/>
                <a:cs typeface="Arial"/>
                <a:sym typeface="Arial"/>
              </a:rPr>
              <a:t>Energy stores</a:t>
            </a:r>
          </a:p>
          <a:p>
            <a:pPr indent="-457200">
              <a:buClr>
                <a:schemeClr val="accent1">
                  <a:lumMod val="75000"/>
                </a:schemeClr>
              </a:buClr>
              <a:buSzPts val="2800"/>
            </a:pPr>
            <a:r>
              <a:rPr lang="en-GB" dirty="0">
                <a:solidFill>
                  <a:schemeClr val="accent1">
                    <a:lumMod val="75000"/>
                  </a:schemeClr>
                </a:solidFill>
                <a:latin typeface="Arial"/>
                <a:cs typeface="Arial"/>
                <a:sym typeface="Arial"/>
              </a:rPr>
              <a:t>Binding energy</a:t>
            </a:r>
            <a:endParaRPr lang="en-GB" dirty="0">
              <a:solidFill>
                <a:schemeClr val="accent1">
                  <a:lumMod val="75000"/>
                </a:schemeClr>
              </a:solidFill>
            </a:endParaRPr>
          </a:p>
          <a:p>
            <a:pPr indent="-457200">
              <a:buClr>
                <a:schemeClr val="accent1">
                  <a:lumMod val="75000"/>
                </a:schemeClr>
              </a:buClr>
              <a:buSzPts val="2800"/>
            </a:pPr>
            <a:r>
              <a:rPr lang="en-GB" dirty="0">
                <a:solidFill>
                  <a:schemeClr val="accent1">
                    <a:lumMod val="75000"/>
                  </a:schemeClr>
                </a:solidFill>
                <a:latin typeface="Arial"/>
                <a:ea typeface="Arial"/>
                <a:cs typeface="Arial"/>
                <a:sym typeface="Arial"/>
              </a:rPr>
              <a:t>Gatsby Benchmark 4</a:t>
            </a:r>
          </a:p>
          <a:p>
            <a:pPr marL="228600" lvl="0" indent="-50800" algn="l" rtl="0">
              <a:lnSpc>
                <a:spcPct val="90000"/>
              </a:lnSpc>
              <a:spcBef>
                <a:spcPts val="1000"/>
              </a:spcBef>
              <a:spcAft>
                <a:spcPts val="0"/>
              </a:spcAft>
              <a:buClr>
                <a:schemeClr val="dk1"/>
              </a:buClr>
              <a:buSzPts val="2800"/>
              <a:buNone/>
            </a:pPr>
            <a:endParaRPr sz="1100" dirty="0">
              <a:solidFill>
                <a:schemeClr val="accent1">
                  <a:lumMod val="75000"/>
                </a:schemeClr>
              </a:solidFill>
              <a:latin typeface="Arial"/>
              <a:ea typeface="Arial"/>
              <a:cs typeface="Arial"/>
              <a:sym typeface="Arial"/>
            </a:endParaRPr>
          </a:p>
          <a:p>
            <a:pPr marL="0" indent="0">
              <a:buNone/>
            </a:pPr>
            <a:r>
              <a:rPr lang="en-GB" dirty="0">
                <a:solidFill>
                  <a:schemeClr val="accent1">
                    <a:lumMod val="75000"/>
                  </a:schemeClr>
                </a:solidFill>
                <a:latin typeface="Arial" panose="020B0604020202020204" pitchFamily="34" charset="0"/>
                <a:cs typeface="Arial" panose="020B0604020202020204" pitchFamily="34" charset="0"/>
              </a:rPr>
              <a:t>Please note that these resources have been developed with support from teachers, in line with the England/Wales science curriculum.</a:t>
            </a:r>
          </a:p>
        </p:txBody>
      </p:sp>
      <p:pic>
        <p:nvPicPr>
          <p:cNvPr id="90" name="Google Shape;90;p1"/>
          <p:cNvPicPr preferRelativeResize="0"/>
          <p:nvPr/>
        </p:nvPicPr>
        <p:blipFill rotWithShape="1">
          <a:blip r:embed="rId3">
            <a:alphaModFix/>
          </a:blip>
          <a:srcRect t="30321" b="24382"/>
          <a:stretch/>
        </p:blipFill>
        <p:spPr>
          <a:xfrm>
            <a:off x="4289906" y="5438553"/>
            <a:ext cx="3133725" cy="14194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A4E78-3D41-4B36-8D54-08AE281AE774}"/>
              </a:ext>
            </a:extLst>
          </p:cNvPr>
          <p:cNvSpPr>
            <a:spLocks noGrp="1"/>
          </p:cNvSpPr>
          <p:nvPr>
            <p:ph type="title"/>
          </p:nvPr>
        </p:nvSpPr>
        <p:spPr/>
        <p:txBody>
          <a:bodyPr>
            <a:normAutofit/>
          </a:bodyPr>
          <a:lstStyle/>
          <a:p>
            <a:r>
              <a:rPr lang="en-GB" sz="6000" b="1" dirty="0">
                <a:solidFill>
                  <a:schemeClr val="accent1">
                    <a:lumMod val="75000"/>
                  </a:schemeClr>
                </a:solidFill>
                <a:latin typeface="Arial" panose="020B0604020202020204" pitchFamily="34" charset="0"/>
                <a:cs typeface="Arial" panose="020B0604020202020204" pitchFamily="34" charset="0"/>
              </a:rPr>
              <a:t>Practice questions (KS3)</a:t>
            </a:r>
          </a:p>
        </p:txBody>
      </p:sp>
      <p:sp>
        <p:nvSpPr>
          <p:cNvPr id="3" name="Content Placeholder 2">
            <a:extLst>
              <a:ext uri="{FF2B5EF4-FFF2-40B4-BE49-F238E27FC236}">
                <a16:creationId xmlns:a16="http://schemas.microsoft.com/office/drawing/2014/main" id="{194AB4B2-6FBE-4F7F-ADF1-D0E807824BB4}"/>
              </a:ext>
            </a:extLst>
          </p:cNvPr>
          <p:cNvSpPr>
            <a:spLocks noGrp="1"/>
          </p:cNvSpPr>
          <p:nvPr>
            <p:ph idx="1"/>
          </p:nvPr>
        </p:nvSpPr>
        <p:spPr/>
        <p:txBody>
          <a:bodyPr>
            <a:normAutofit/>
          </a:bodyPr>
          <a:lstStyle/>
          <a:p>
            <a:pPr marL="0" indent="0">
              <a:buNone/>
            </a:pPr>
            <a:endParaRPr lang="en-GB" dirty="0">
              <a:highlight>
                <a:srgbClr val="FFFF00"/>
              </a:highlight>
            </a:endParaRPr>
          </a:p>
          <a:p>
            <a:pPr marL="0" indent="0">
              <a:buNone/>
            </a:pPr>
            <a:endParaRPr lang="en-GB" dirty="0"/>
          </a:p>
        </p:txBody>
      </p:sp>
      <p:sp>
        <p:nvSpPr>
          <p:cNvPr id="4" name="Content Placeholder 2">
            <a:extLst>
              <a:ext uri="{FF2B5EF4-FFF2-40B4-BE49-F238E27FC236}">
                <a16:creationId xmlns:a16="http://schemas.microsoft.com/office/drawing/2014/main" id="{5D53D62F-8116-4681-82C9-1F3CC1096C29}"/>
              </a:ext>
            </a:extLst>
          </p:cNvPr>
          <p:cNvSpPr txBox="1">
            <a:spLocks/>
          </p:cNvSpPr>
          <p:nvPr/>
        </p:nvSpPr>
        <p:spPr>
          <a:xfrm>
            <a:off x="990599" y="1978025"/>
            <a:ext cx="10685585" cy="43513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solidFill>
                  <a:schemeClr val="accent1">
                    <a:lumMod val="75000"/>
                  </a:schemeClr>
                </a:solidFill>
                <a:latin typeface="Arial" panose="020B0604020202020204" pitchFamily="34" charset="0"/>
                <a:cs typeface="Arial" panose="020B0604020202020204" pitchFamily="34" charset="0"/>
              </a:rPr>
              <a:t>Felix works at </a:t>
            </a:r>
            <a:r>
              <a:rPr lang="en-GB" dirty="0" err="1">
                <a:solidFill>
                  <a:schemeClr val="accent1">
                    <a:lumMod val="75000"/>
                  </a:schemeClr>
                </a:solidFill>
                <a:latin typeface="Arial" panose="020B0604020202020204" pitchFamily="34" charset="0"/>
                <a:cs typeface="Arial" panose="020B0604020202020204" pitchFamily="34" charset="0"/>
              </a:rPr>
              <a:t>Culham</a:t>
            </a:r>
            <a:r>
              <a:rPr lang="en-GB" dirty="0">
                <a:solidFill>
                  <a:schemeClr val="accent1">
                    <a:lumMod val="75000"/>
                  </a:schemeClr>
                </a:solidFill>
                <a:latin typeface="Arial" panose="020B0604020202020204" pitchFamily="34" charset="0"/>
                <a:cs typeface="Arial" panose="020B0604020202020204" pitchFamily="34" charset="0"/>
              </a:rPr>
              <a:t> Centre for Fusion Energy. They look into how we can use nuclear fusion in nuclear power centres in order to generate electricity which can be used at home. The energy from nuclear fuels is used to turn water into steam, to turn a turbine and then a generator.</a:t>
            </a:r>
          </a:p>
          <a:p>
            <a:pPr marL="514350" indent="-514350">
              <a:buFont typeface="Arial" panose="020B0604020202020204" pitchFamily="34" charset="0"/>
              <a:buAutoNum type="arabicPeriod"/>
            </a:pPr>
            <a:endParaRPr lang="en-GB" dirty="0">
              <a:solidFill>
                <a:schemeClr val="accent1">
                  <a:lumMod val="75000"/>
                </a:schemeClr>
              </a:solidFill>
              <a:latin typeface="Arial" panose="020B0604020202020204" pitchFamily="34" charset="0"/>
              <a:cs typeface="Arial" panose="020B0604020202020204" pitchFamily="34" charset="0"/>
            </a:endParaRPr>
          </a:p>
          <a:p>
            <a:pPr marL="514350" indent="-514350">
              <a:buClr>
                <a:schemeClr val="accent1">
                  <a:lumMod val="75000"/>
                </a:schemeClr>
              </a:buClr>
              <a:buFont typeface="Arial" panose="020B0604020202020204" pitchFamily="34" charset="0"/>
              <a:buAutoNum type="arabicPeriod"/>
            </a:pPr>
            <a:r>
              <a:rPr lang="en-GB" dirty="0">
                <a:solidFill>
                  <a:schemeClr val="accent1">
                    <a:lumMod val="75000"/>
                  </a:schemeClr>
                </a:solidFill>
                <a:latin typeface="Arial" panose="020B0604020202020204" pitchFamily="34" charset="0"/>
                <a:cs typeface="Arial" panose="020B0604020202020204" pitchFamily="34" charset="0"/>
              </a:rPr>
              <a:t>Which energy store is emptied when the nuclear fuel reaction takes place?</a:t>
            </a:r>
          </a:p>
          <a:p>
            <a:pPr marL="514350" indent="-514350">
              <a:buClr>
                <a:schemeClr val="accent1">
                  <a:lumMod val="75000"/>
                </a:schemeClr>
              </a:buClr>
              <a:buFont typeface="Arial" panose="020B0604020202020204" pitchFamily="34" charset="0"/>
              <a:buAutoNum type="arabicPeriod"/>
            </a:pPr>
            <a:r>
              <a:rPr lang="en-GB" dirty="0">
                <a:solidFill>
                  <a:schemeClr val="accent1">
                    <a:lumMod val="75000"/>
                  </a:schemeClr>
                </a:solidFill>
                <a:latin typeface="Arial" panose="020B0604020202020204" pitchFamily="34" charset="0"/>
                <a:cs typeface="Arial" panose="020B0604020202020204" pitchFamily="34" charset="0"/>
              </a:rPr>
              <a:t>Which energy store is filled as the water turns into steam?</a:t>
            </a:r>
          </a:p>
          <a:p>
            <a:pPr marL="514350" indent="-514350">
              <a:buClr>
                <a:schemeClr val="accent1">
                  <a:lumMod val="75000"/>
                </a:schemeClr>
              </a:buClr>
              <a:buFont typeface="Arial" panose="020B0604020202020204" pitchFamily="34" charset="0"/>
              <a:buAutoNum type="arabicPeriod"/>
            </a:pPr>
            <a:r>
              <a:rPr lang="en-GB" dirty="0">
                <a:solidFill>
                  <a:schemeClr val="accent1">
                    <a:lumMod val="75000"/>
                  </a:schemeClr>
                </a:solidFill>
                <a:latin typeface="Arial" panose="020B0604020202020204" pitchFamily="34" charset="0"/>
                <a:cs typeface="Arial" panose="020B0604020202020204" pitchFamily="34" charset="0"/>
              </a:rPr>
              <a:t>Through which pathway is the energy transferred to our homes through the National grid?</a:t>
            </a:r>
          </a:p>
        </p:txBody>
      </p:sp>
    </p:spTree>
    <p:extLst>
      <p:ext uri="{BB962C8B-B14F-4D97-AF65-F5344CB8AC3E}">
        <p14:creationId xmlns:p14="http://schemas.microsoft.com/office/powerpoint/2010/main" val="514057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A4E78-3D41-4B36-8D54-08AE281AE774}"/>
              </a:ext>
            </a:extLst>
          </p:cNvPr>
          <p:cNvSpPr>
            <a:spLocks noGrp="1"/>
          </p:cNvSpPr>
          <p:nvPr>
            <p:ph type="title"/>
          </p:nvPr>
        </p:nvSpPr>
        <p:spPr/>
        <p:txBody>
          <a:bodyPr>
            <a:normAutofit/>
          </a:bodyPr>
          <a:lstStyle/>
          <a:p>
            <a:r>
              <a:rPr lang="en-GB" sz="6000" b="1" dirty="0">
                <a:solidFill>
                  <a:schemeClr val="accent1">
                    <a:lumMod val="75000"/>
                  </a:schemeClr>
                </a:solidFill>
                <a:latin typeface="Arial" panose="020B0604020202020204" pitchFamily="34" charset="0"/>
                <a:cs typeface="Arial" panose="020B0604020202020204" pitchFamily="34" charset="0"/>
              </a:rPr>
              <a:t>Practice questions (KS3)</a:t>
            </a:r>
          </a:p>
        </p:txBody>
      </p:sp>
      <p:sp>
        <p:nvSpPr>
          <p:cNvPr id="3" name="Content Placeholder 2">
            <a:extLst>
              <a:ext uri="{FF2B5EF4-FFF2-40B4-BE49-F238E27FC236}">
                <a16:creationId xmlns:a16="http://schemas.microsoft.com/office/drawing/2014/main" id="{194AB4B2-6FBE-4F7F-ADF1-D0E807824BB4}"/>
              </a:ext>
            </a:extLst>
          </p:cNvPr>
          <p:cNvSpPr>
            <a:spLocks noGrp="1"/>
          </p:cNvSpPr>
          <p:nvPr>
            <p:ph idx="1"/>
          </p:nvPr>
        </p:nvSpPr>
        <p:spPr/>
        <p:txBody>
          <a:bodyPr>
            <a:normAutofit/>
          </a:bodyPr>
          <a:lstStyle/>
          <a:p>
            <a:pPr marL="0" indent="0">
              <a:buNone/>
            </a:pPr>
            <a:endParaRPr lang="en-GB" dirty="0">
              <a:highlight>
                <a:srgbClr val="FFFF00"/>
              </a:highlight>
            </a:endParaRPr>
          </a:p>
          <a:p>
            <a:pPr marL="0" indent="0">
              <a:buNone/>
            </a:pPr>
            <a:endParaRPr lang="en-GB" dirty="0"/>
          </a:p>
        </p:txBody>
      </p:sp>
      <p:sp>
        <p:nvSpPr>
          <p:cNvPr id="4" name="Content Placeholder 2">
            <a:extLst>
              <a:ext uri="{FF2B5EF4-FFF2-40B4-BE49-F238E27FC236}">
                <a16:creationId xmlns:a16="http://schemas.microsoft.com/office/drawing/2014/main" id="{5D53D62F-8116-4681-82C9-1F3CC1096C29}"/>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solidFill>
                  <a:schemeClr val="accent1">
                    <a:lumMod val="75000"/>
                  </a:schemeClr>
                </a:solidFill>
                <a:latin typeface="Arial" panose="020B0604020202020204" pitchFamily="34" charset="0"/>
                <a:cs typeface="Arial" panose="020B0604020202020204" pitchFamily="34" charset="0"/>
              </a:rPr>
              <a:t>Felix works at </a:t>
            </a:r>
            <a:r>
              <a:rPr lang="en-GB" dirty="0" err="1">
                <a:solidFill>
                  <a:schemeClr val="accent1">
                    <a:lumMod val="75000"/>
                  </a:schemeClr>
                </a:solidFill>
                <a:latin typeface="Arial" panose="020B0604020202020204" pitchFamily="34" charset="0"/>
                <a:cs typeface="Arial" panose="020B0604020202020204" pitchFamily="34" charset="0"/>
              </a:rPr>
              <a:t>Culham</a:t>
            </a:r>
            <a:r>
              <a:rPr lang="en-GB" dirty="0">
                <a:solidFill>
                  <a:schemeClr val="accent1">
                    <a:lumMod val="75000"/>
                  </a:schemeClr>
                </a:solidFill>
                <a:latin typeface="Arial" panose="020B0604020202020204" pitchFamily="34" charset="0"/>
                <a:cs typeface="Arial" panose="020B0604020202020204" pitchFamily="34" charset="0"/>
              </a:rPr>
              <a:t> Centre for Fusion Energy. They look into how we can use nuclear fusion in nuclear power centres in order to generate electricity which can be used at home.</a:t>
            </a:r>
          </a:p>
          <a:p>
            <a:pPr marL="0" indent="0">
              <a:buFont typeface="Arial" panose="020B0604020202020204" pitchFamily="34" charset="0"/>
              <a:buNone/>
            </a:pPr>
            <a:r>
              <a:rPr lang="en-GB" dirty="0">
                <a:solidFill>
                  <a:schemeClr val="accent1">
                    <a:lumMod val="75000"/>
                  </a:schemeClr>
                </a:solidFill>
                <a:latin typeface="Arial" panose="020B0604020202020204" pitchFamily="34" charset="0"/>
                <a:cs typeface="Arial" panose="020B0604020202020204" pitchFamily="34" charset="0"/>
              </a:rPr>
              <a:t>Answers:</a:t>
            </a:r>
          </a:p>
          <a:p>
            <a:pPr marL="0" indent="0">
              <a:buNone/>
            </a:pPr>
            <a:r>
              <a:rPr lang="en-GB" dirty="0">
                <a:solidFill>
                  <a:schemeClr val="accent1">
                    <a:lumMod val="75000"/>
                  </a:schemeClr>
                </a:solidFill>
                <a:latin typeface="Arial" panose="020B0604020202020204" pitchFamily="34" charset="0"/>
                <a:cs typeface="Arial" panose="020B0604020202020204" pitchFamily="34" charset="0"/>
              </a:rPr>
              <a:t>1. Nuclear</a:t>
            </a:r>
          </a:p>
          <a:p>
            <a:pPr marL="0" indent="0">
              <a:buNone/>
            </a:pPr>
            <a:r>
              <a:rPr lang="en-GB" dirty="0">
                <a:solidFill>
                  <a:schemeClr val="accent1">
                    <a:lumMod val="75000"/>
                  </a:schemeClr>
                </a:solidFill>
                <a:latin typeface="Arial" panose="020B0604020202020204" pitchFamily="34" charset="0"/>
                <a:cs typeface="Arial" panose="020B0604020202020204" pitchFamily="34" charset="0"/>
              </a:rPr>
              <a:t>2. Thermal</a:t>
            </a:r>
          </a:p>
          <a:p>
            <a:pPr marL="0" indent="0">
              <a:buNone/>
            </a:pPr>
            <a:r>
              <a:rPr lang="en-GB" dirty="0">
                <a:solidFill>
                  <a:schemeClr val="accent1">
                    <a:lumMod val="75000"/>
                  </a:schemeClr>
                </a:solidFill>
                <a:latin typeface="Arial" panose="020B0604020202020204" pitchFamily="34" charset="0"/>
                <a:cs typeface="Arial" panose="020B0604020202020204" pitchFamily="34" charset="0"/>
              </a:rPr>
              <a:t>3. Electrical working </a:t>
            </a:r>
            <a:r>
              <a:rPr lang="en-GB" i="1" dirty="0">
                <a:solidFill>
                  <a:schemeClr val="accent1">
                    <a:lumMod val="75000"/>
                  </a:schemeClr>
                </a:solidFill>
                <a:latin typeface="Arial" panose="020B0604020202020204" pitchFamily="34" charset="0"/>
                <a:cs typeface="Arial" panose="020B0604020202020204" pitchFamily="34" charset="0"/>
              </a:rPr>
              <a:t>or</a:t>
            </a:r>
            <a:r>
              <a:rPr lang="en-GB" dirty="0">
                <a:solidFill>
                  <a:schemeClr val="accent1">
                    <a:lumMod val="75000"/>
                  </a:schemeClr>
                </a:solidFill>
                <a:latin typeface="Arial" panose="020B0604020202020204" pitchFamily="34" charset="0"/>
                <a:cs typeface="Arial" panose="020B0604020202020204" pitchFamily="34" charset="0"/>
              </a:rPr>
              <a:t> work done by an electric current</a:t>
            </a:r>
          </a:p>
        </p:txBody>
      </p:sp>
    </p:spTree>
    <p:extLst>
      <p:ext uri="{BB962C8B-B14F-4D97-AF65-F5344CB8AC3E}">
        <p14:creationId xmlns:p14="http://schemas.microsoft.com/office/powerpoint/2010/main" val="2990635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A4E78-3D41-4B36-8D54-08AE281AE774}"/>
              </a:ext>
            </a:extLst>
          </p:cNvPr>
          <p:cNvSpPr>
            <a:spLocks noGrp="1"/>
          </p:cNvSpPr>
          <p:nvPr>
            <p:ph type="title"/>
          </p:nvPr>
        </p:nvSpPr>
        <p:spPr/>
        <p:txBody>
          <a:bodyPr>
            <a:normAutofit/>
          </a:bodyPr>
          <a:lstStyle/>
          <a:p>
            <a:r>
              <a:rPr lang="en-GB" sz="6000" b="1" dirty="0">
                <a:solidFill>
                  <a:schemeClr val="accent1">
                    <a:lumMod val="75000"/>
                  </a:schemeClr>
                </a:solidFill>
                <a:latin typeface="Arial" panose="020B0604020202020204" pitchFamily="34" charset="0"/>
                <a:cs typeface="Arial" panose="020B0604020202020204" pitchFamily="34" charset="0"/>
              </a:rPr>
              <a:t>Practice questions (KS4)</a:t>
            </a:r>
          </a:p>
        </p:txBody>
      </p:sp>
      <p:sp>
        <p:nvSpPr>
          <p:cNvPr id="3" name="Content Placeholder 2">
            <a:extLst>
              <a:ext uri="{FF2B5EF4-FFF2-40B4-BE49-F238E27FC236}">
                <a16:creationId xmlns:a16="http://schemas.microsoft.com/office/drawing/2014/main" id="{194AB4B2-6FBE-4F7F-ADF1-D0E807824BB4}"/>
              </a:ext>
            </a:extLst>
          </p:cNvPr>
          <p:cNvSpPr>
            <a:spLocks noGrp="1"/>
          </p:cNvSpPr>
          <p:nvPr>
            <p:ph idx="1"/>
          </p:nvPr>
        </p:nvSpPr>
        <p:spPr/>
        <p:txBody>
          <a:bodyPr/>
          <a:lstStyle/>
          <a:p>
            <a:pPr marL="0" indent="0">
              <a:buNone/>
            </a:pPr>
            <a:r>
              <a:rPr lang="en-GB" dirty="0">
                <a:solidFill>
                  <a:schemeClr val="accent1">
                    <a:lumMod val="75000"/>
                  </a:schemeClr>
                </a:solidFill>
                <a:latin typeface="Arial" panose="020B0604020202020204" pitchFamily="34" charset="0"/>
                <a:cs typeface="Arial" panose="020B0604020202020204" pitchFamily="34" charset="0"/>
              </a:rPr>
              <a:t>Felix works at </a:t>
            </a:r>
            <a:r>
              <a:rPr lang="en-GB" dirty="0" err="1">
                <a:solidFill>
                  <a:schemeClr val="accent1">
                    <a:lumMod val="75000"/>
                  </a:schemeClr>
                </a:solidFill>
                <a:latin typeface="Arial" panose="020B0604020202020204" pitchFamily="34" charset="0"/>
                <a:cs typeface="Arial" panose="020B0604020202020204" pitchFamily="34" charset="0"/>
              </a:rPr>
              <a:t>Culham</a:t>
            </a:r>
            <a:r>
              <a:rPr lang="en-GB" dirty="0">
                <a:solidFill>
                  <a:schemeClr val="accent1">
                    <a:lumMod val="75000"/>
                  </a:schemeClr>
                </a:solidFill>
                <a:latin typeface="Arial" panose="020B0604020202020204" pitchFamily="34" charset="0"/>
                <a:cs typeface="Arial" panose="020B0604020202020204" pitchFamily="34" charset="0"/>
              </a:rPr>
              <a:t> Centre for Fusion Energy. They look into how we can use nuclear fusion in nuclear power centres in order to generate electrical energy which can be used at home.</a:t>
            </a:r>
          </a:p>
          <a:p>
            <a:pPr marL="0" indent="0">
              <a:buNone/>
            </a:pPr>
            <a:endParaRPr lang="en-GB" dirty="0">
              <a:solidFill>
                <a:schemeClr val="accent1">
                  <a:lumMod val="75000"/>
                </a:schemeClr>
              </a:solidFill>
              <a:latin typeface="Arial" panose="020B0604020202020204" pitchFamily="34" charset="0"/>
              <a:cs typeface="Arial" panose="020B0604020202020204" pitchFamily="34" charset="0"/>
            </a:endParaRPr>
          </a:p>
          <a:p>
            <a:pPr marL="0" indent="0">
              <a:buNone/>
            </a:pPr>
            <a:r>
              <a:rPr lang="en-GB" dirty="0">
                <a:solidFill>
                  <a:schemeClr val="accent1">
                    <a:lumMod val="75000"/>
                  </a:schemeClr>
                </a:solidFill>
                <a:latin typeface="Arial" panose="020B0604020202020204" pitchFamily="34" charset="0"/>
                <a:cs typeface="Arial" panose="020B0604020202020204" pitchFamily="34" charset="0"/>
              </a:rPr>
              <a:t>1. What is nuclear fusion?</a:t>
            </a:r>
          </a:p>
          <a:p>
            <a:pPr marL="0" indent="0">
              <a:buNone/>
            </a:pPr>
            <a:r>
              <a:rPr lang="en-GB" dirty="0">
                <a:solidFill>
                  <a:schemeClr val="accent1">
                    <a:lumMod val="75000"/>
                  </a:schemeClr>
                </a:solidFill>
                <a:latin typeface="Arial" panose="020B0604020202020204" pitchFamily="34" charset="0"/>
                <a:cs typeface="Arial" panose="020B0604020202020204" pitchFamily="34" charset="0"/>
              </a:rPr>
              <a:t>2. Name somewhere where nuclear fusion occurs.</a:t>
            </a:r>
          </a:p>
        </p:txBody>
      </p:sp>
    </p:spTree>
    <p:extLst>
      <p:ext uri="{BB962C8B-B14F-4D97-AF65-F5344CB8AC3E}">
        <p14:creationId xmlns:p14="http://schemas.microsoft.com/office/powerpoint/2010/main" val="3764467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4AB4B2-6FBE-4F7F-ADF1-D0E807824BB4}"/>
              </a:ext>
            </a:extLst>
          </p:cNvPr>
          <p:cNvSpPr>
            <a:spLocks noGrp="1"/>
          </p:cNvSpPr>
          <p:nvPr>
            <p:ph idx="1"/>
          </p:nvPr>
        </p:nvSpPr>
        <p:spPr/>
        <p:txBody>
          <a:bodyPr/>
          <a:lstStyle/>
          <a:p>
            <a:pPr marL="0" indent="0">
              <a:buNone/>
            </a:pPr>
            <a:r>
              <a:rPr lang="en-GB" dirty="0">
                <a:solidFill>
                  <a:schemeClr val="accent1">
                    <a:lumMod val="75000"/>
                  </a:schemeClr>
                </a:solidFill>
                <a:latin typeface="Arial" panose="020B0604020202020204" pitchFamily="34" charset="0"/>
                <a:cs typeface="Arial" panose="020B0604020202020204" pitchFamily="34" charset="0"/>
              </a:rPr>
              <a:t>Felix works at </a:t>
            </a:r>
            <a:r>
              <a:rPr lang="en-GB" dirty="0" err="1">
                <a:solidFill>
                  <a:schemeClr val="accent1">
                    <a:lumMod val="75000"/>
                  </a:schemeClr>
                </a:solidFill>
                <a:latin typeface="Arial" panose="020B0604020202020204" pitchFamily="34" charset="0"/>
                <a:cs typeface="Arial" panose="020B0604020202020204" pitchFamily="34" charset="0"/>
              </a:rPr>
              <a:t>Culham</a:t>
            </a:r>
            <a:r>
              <a:rPr lang="en-GB" dirty="0">
                <a:solidFill>
                  <a:schemeClr val="accent1">
                    <a:lumMod val="75000"/>
                  </a:schemeClr>
                </a:solidFill>
                <a:latin typeface="Arial" panose="020B0604020202020204" pitchFamily="34" charset="0"/>
                <a:cs typeface="Arial" panose="020B0604020202020204" pitchFamily="34" charset="0"/>
              </a:rPr>
              <a:t> Centre for Fusion Energy. They look into how we can use nuclear fusion in nuclear power centres in order to generate electrical energy which can be used at home.</a:t>
            </a:r>
          </a:p>
          <a:p>
            <a:pPr marL="0" indent="0">
              <a:buNone/>
            </a:pPr>
            <a:endParaRPr lang="en-GB" dirty="0">
              <a:solidFill>
                <a:schemeClr val="accent1">
                  <a:lumMod val="75000"/>
                </a:schemeClr>
              </a:solidFill>
              <a:latin typeface="Arial" panose="020B0604020202020204" pitchFamily="34" charset="0"/>
              <a:cs typeface="Arial" panose="020B0604020202020204" pitchFamily="34" charset="0"/>
            </a:endParaRPr>
          </a:p>
          <a:p>
            <a:pPr marL="0" indent="0">
              <a:buNone/>
            </a:pPr>
            <a:r>
              <a:rPr lang="en-GB" dirty="0">
                <a:solidFill>
                  <a:schemeClr val="accent1">
                    <a:lumMod val="75000"/>
                  </a:schemeClr>
                </a:solidFill>
                <a:latin typeface="Arial" panose="020B0604020202020204" pitchFamily="34" charset="0"/>
                <a:cs typeface="Arial" panose="020B0604020202020204" pitchFamily="34" charset="0"/>
              </a:rPr>
              <a:t>1. It is when two small, light nuclei join together to make one heavy nucleus.</a:t>
            </a:r>
          </a:p>
          <a:p>
            <a:pPr marL="0" indent="0">
              <a:buNone/>
            </a:pPr>
            <a:r>
              <a:rPr lang="en-GB" dirty="0">
                <a:solidFill>
                  <a:schemeClr val="accent1">
                    <a:lumMod val="75000"/>
                  </a:schemeClr>
                </a:solidFill>
                <a:latin typeface="Arial" panose="020B0604020202020204" pitchFamily="34" charset="0"/>
                <a:cs typeface="Arial" panose="020B0604020202020204" pitchFamily="34" charset="0"/>
              </a:rPr>
              <a:t>2. The sun (and stars in general)</a:t>
            </a:r>
          </a:p>
        </p:txBody>
      </p:sp>
      <p:sp>
        <p:nvSpPr>
          <p:cNvPr id="6" name="Title 1">
            <a:extLst>
              <a:ext uri="{FF2B5EF4-FFF2-40B4-BE49-F238E27FC236}">
                <a16:creationId xmlns:a16="http://schemas.microsoft.com/office/drawing/2014/main" id="{FF32AC34-0D43-4453-BA6D-BCD9E84918BC}"/>
              </a:ext>
            </a:extLst>
          </p:cNvPr>
          <p:cNvSpPr>
            <a:spLocks noGrp="1"/>
          </p:cNvSpPr>
          <p:nvPr>
            <p:ph type="title"/>
          </p:nvPr>
        </p:nvSpPr>
        <p:spPr>
          <a:xfrm>
            <a:off x="838200" y="365125"/>
            <a:ext cx="10515600" cy="1325563"/>
          </a:xfrm>
        </p:spPr>
        <p:txBody>
          <a:bodyPr>
            <a:normAutofit/>
          </a:bodyPr>
          <a:lstStyle/>
          <a:p>
            <a:r>
              <a:rPr lang="en-GB" sz="6000" b="1" dirty="0">
                <a:solidFill>
                  <a:schemeClr val="accent1">
                    <a:lumMod val="75000"/>
                  </a:schemeClr>
                </a:solidFill>
                <a:latin typeface="Arial" panose="020B0604020202020204" pitchFamily="34" charset="0"/>
                <a:cs typeface="Arial" panose="020B0604020202020204" pitchFamily="34" charset="0"/>
              </a:rPr>
              <a:t>Practice questions (KS4)</a:t>
            </a:r>
          </a:p>
        </p:txBody>
      </p:sp>
    </p:spTree>
    <p:extLst>
      <p:ext uri="{BB962C8B-B14F-4D97-AF65-F5344CB8AC3E}">
        <p14:creationId xmlns:p14="http://schemas.microsoft.com/office/powerpoint/2010/main" val="2230925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A4E78-3D41-4B36-8D54-08AE281AE774}"/>
              </a:ext>
            </a:extLst>
          </p:cNvPr>
          <p:cNvSpPr>
            <a:spLocks noGrp="1"/>
          </p:cNvSpPr>
          <p:nvPr>
            <p:ph type="title"/>
          </p:nvPr>
        </p:nvSpPr>
        <p:spPr/>
        <p:txBody>
          <a:bodyPr>
            <a:normAutofit/>
          </a:bodyPr>
          <a:lstStyle/>
          <a:p>
            <a:r>
              <a:rPr lang="en-GB" sz="6000" b="1" dirty="0">
                <a:solidFill>
                  <a:schemeClr val="accent1">
                    <a:lumMod val="75000"/>
                  </a:schemeClr>
                </a:solidFill>
                <a:latin typeface="Arial" panose="020B0604020202020204" pitchFamily="34" charset="0"/>
                <a:cs typeface="Arial" panose="020B0604020202020204" pitchFamily="34" charset="0"/>
              </a:rPr>
              <a:t>Practice question 1 (KS5)</a:t>
            </a:r>
          </a:p>
        </p:txBody>
      </p:sp>
      <p:sp>
        <p:nvSpPr>
          <p:cNvPr id="3" name="Content Placeholder 2">
            <a:extLst>
              <a:ext uri="{FF2B5EF4-FFF2-40B4-BE49-F238E27FC236}">
                <a16:creationId xmlns:a16="http://schemas.microsoft.com/office/drawing/2014/main" id="{194AB4B2-6FBE-4F7F-ADF1-D0E807824BB4}"/>
              </a:ext>
            </a:extLst>
          </p:cNvPr>
          <p:cNvSpPr>
            <a:spLocks noGrp="1"/>
          </p:cNvSpPr>
          <p:nvPr>
            <p:ph idx="1"/>
          </p:nvPr>
        </p:nvSpPr>
        <p:spPr>
          <a:xfrm>
            <a:off x="838200" y="1690688"/>
            <a:ext cx="10515600" cy="4351338"/>
          </a:xfrm>
        </p:spPr>
        <p:txBody>
          <a:bodyPr>
            <a:normAutofit/>
          </a:bodyPr>
          <a:lstStyle/>
          <a:p>
            <a:pPr marL="0" indent="0">
              <a:buNone/>
            </a:pPr>
            <a:r>
              <a:rPr lang="en-GB" sz="2000" b="0" i="0" dirty="0">
                <a:solidFill>
                  <a:schemeClr val="accent1">
                    <a:lumMod val="75000"/>
                  </a:schemeClr>
                </a:solidFill>
                <a:effectLst/>
                <a:latin typeface="+mn-lt"/>
              </a:rPr>
              <a:t>Felix works in the nuclear fusion industry. The fusion reaction that takes place in main sequence stars and fusion reactors involves hydrogen fusing to produce helium. At one stage in this process two different hydrogen isotopes form helium and an excess neutron:</a:t>
            </a:r>
          </a:p>
          <a:p>
            <a:pPr marL="0" indent="0">
              <a:buNone/>
            </a:pPr>
            <a:r>
              <a:rPr lang="en-GB" sz="2000" dirty="0">
                <a:solidFill>
                  <a:schemeClr val="accent1">
                    <a:lumMod val="75000"/>
                  </a:schemeClr>
                </a:solidFill>
                <a:latin typeface="+mn-lt"/>
              </a:rPr>
              <a:t>                                                   H +  H      He +  n</a:t>
            </a:r>
          </a:p>
          <a:p>
            <a:pPr marL="0" indent="0">
              <a:buNone/>
            </a:pPr>
            <a:r>
              <a:rPr lang="en-GB" sz="2000" b="0" i="0" dirty="0">
                <a:solidFill>
                  <a:schemeClr val="accent1">
                    <a:lumMod val="75000"/>
                  </a:schemeClr>
                </a:solidFill>
                <a:effectLst/>
                <a:latin typeface="+mn-lt"/>
              </a:rPr>
              <a:t>Calculate the energy released in this reaction. Give your answer in MeV. Using information from your data sheet plus the information below:</a:t>
            </a:r>
            <a:endParaRPr lang="en-GB" sz="3200" dirty="0">
              <a:solidFill>
                <a:schemeClr val="accent1">
                  <a:lumMod val="75000"/>
                </a:schemeClr>
              </a:solidFill>
              <a:latin typeface="+mn-lt"/>
            </a:endParaRPr>
          </a:p>
        </p:txBody>
      </p:sp>
      <p:graphicFrame>
        <p:nvGraphicFramePr>
          <p:cNvPr id="6" name="Table 6">
            <a:extLst>
              <a:ext uri="{FF2B5EF4-FFF2-40B4-BE49-F238E27FC236}">
                <a16:creationId xmlns:a16="http://schemas.microsoft.com/office/drawing/2014/main" id="{97DBF9D1-D881-467F-AA52-79CF91F5C94A}"/>
              </a:ext>
            </a:extLst>
          </p:cNvPr>
          <p:cNvGraphicFramePr>
            <a:graphicFrameLocks noGrp="1"/>
          </p:cNvGraphicFramePr>
          <p:nvPr>
            <p:extLst>
              <p:ext uri="{D42A27DB-BD31-4B8C-83A1-F6EECF244321}">
                <p14:modId xmlns:p14="http://schemas.microsoft.com/office/powerpoint/2010/main" val="1352568242"/>
              </p:ext>
            </p:extLst>
          </p:nvPr>
        </p:nvGraphicFramePr>
        <p:xfrm>
          <a:off x="2483226" y="4252912"/>
          <a:ext cx="6314546" cy="1828800"/>
        </p:xfrm>
        <a:graphic>
          <a:graphicData uri="http://schemas.openxmlformats.org/drawingml/2006/table">
            <a:tbl>
              <a:tblPr firstRow="1" bandRow="1">
                <a:tableStyleId>{5C22544A-7EE6-4342-B048-85BDC9FD1C3A}</a:tableStyleId>
              </a:tblPr>
              <a:tblGrid>
                <a:gridCol w="3157273">
                  <a:extLst>
                    <a:ext uri="{9D8B030D-6E8A-4147-A177-3AD203B41FA5}">
                      <a16:colId xmlns:a16="http://schemas.microsoft.com/office/drawing/2014/main" val="168170408"/>
                    </a:ext>
                  </a:extLst>
                </a:gridCol>
                <a:gridCol w="3157273">
                  <a:extLst>
                    <a:ext uri="{9D8B030D-6E8A-4147-A177-3AD203B41FA5}">
                      <a16:colId xmlns:a16="http://schemas.microsoft.com/office/drawing/2014/main" val="3447995461"/>
                    </a:ext>
                  </a:extLst>
                </a:gridCol>
              </a:tblGrid>
              <a:tr h="370840">
                <a:tc>
                  <a:txBody>
                    <a:bodyPr/>
                    <a:lstStyle/>
                    <a:p>
                      <a:pPr algn="ctr"/>
                      <a:r>
                        <a:rPr lang="en-GB" sz="2400" dirty="0">
                          <a:solidFill>
                            <a:schemeClr val="accent1">
                              <a:lumMod val="75000"/>
                            </a:schemeClr>
                          </a:solidFill>
                        </a:rPr>
                        <a:t>Atom</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ctr"/>
                      <a:r>
                        <a:rPr lang="en-GB" sz="2400" dirty="0">
                          <a:solidFill>
                            <a:schemeClr val="accent1">
                              <a:lumMod val="75000"/>
                            </a:schemeClr>
                          </a:solidFill>
                        </a:rPr>
                        <a:t>Mass (x 10-27kg)</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2290054539"/>
                  </a:ext>
                </a:extLst>
              </a:tr>
              <a:tr h="370840">
                <a:tc>
                  <a:txBody>
                    <a:bodyPr/>
                    <a:lstStyle/>
                    <a:p>
                      <a:pPr algn="ctr"/>
                      <a:r>
                        <a:rPr lang="en-GB" sz="2400" dirty="0">
                          <a:solidFill>
                            <a:schemeClr val="accent1">
                              <a:lumMod val="75000"/>
                            </a:schemeClr>
                          </a:solidFill>
                        </a:rPr>
                        <a:t>H</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ctr"/>
                      <a:r>
                        <a:rPr lang="en-GB" sz="2400" dirty="0">
                          <a:solidFill>
                            <a:schemeClr val="accent1">
                              <a:lumMod val="75000"/>
                            </a:schemeClr>
                          </a:solidFill>
                        </a:rPr>
                        <a:t>3.343</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960026768"/>
                  </a:ext>
                </a:extLst>
              </a:tr>
              <a:tr h="370840">
                <a:tc>
                  <a:txBody>
                    <a:bodyPr/>
                    <a:lstStyle/>
                    <a:p>
                      <a:pPr algn="ctr"/>
                      <a:r>
                        <a:rPr lang="en-GB" sz="2400" dirty="0">
                          <a:solidFill>
                            <a:schemeClr val="accent1">
                              <a:lumMod val="75000"/>
                            </a:schemeClr>
                          </a:solidFill>
                        </a:rPr>
                        <a:t>H</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ctr"/>
                      <a:r>
                        <a:rPr lang="en-GB" sz="2400" dirty="0">
                          <a:solidFill>
                            <a:schemeClr val="accent1">
                              <a:lumMod val="75000"/>
                            </a:schemeClr>
                          </a:solidFill>
                        </a:rPr>
                        <a:t>5.007</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974340989"/>
                  </a:ext>
                </a:extLst>
              </a:tr>
              <a:tr h="370840">
                <a:tc>
                  <a:txBody>
                    <a:bodyPr/>
                    <a:lstStyle/>
                    <a:p>
                      <a:pPr algn="ctr"/>
                      <a:r>
                        <a:rPr lang="en-GB" sz="2400" dirty="0">
                          <a:solidFill>
                            <a:schemeClr val="accent1">
                              <a:lumMod val="75000"/>
                            </a:schemeClr>
                          </a:solidFill>
                        </a:rPr>
                        <a:t>He</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ctr"/>
                      <a:r>
                        <a:rPr lang="en-GB" sz="2400" dirty="0">
                          <a:solidFill>
                            <a:schemeClr val="accent1">
                              <a:lumMod val="75000"/>
                            </a:schemeClr>
                          </a:solidFill>
                        </a:rPr>
                        <a:t>6.645</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3348489213"/>
                  </a:ext>
                </a:extLst>
              </a:tr>
            </a:tbl>
          </a:graphicData>
        </a:graphic>
      </p:graphicFrame>
      <p:sp>
        <p:nvSpPr>
          <p:cNvPr id="4" name="TextBox 3">
            <a:extLst>
              <a:ext uri="{FF2B5EF4-FFF2-40B4-BE49-F238E27FC236}">
                <a16:creationId xmlns:a16="http://schemas.microsoft.com/office/drawing/2014/main" id="{8B2C564C-4AA0-4DEC-B566-50556123F6D0}"/>
              </a:ext>
            </a:extLst>
          </p:cNvPr>
          <p:cNvSpPr txBox="1"/>
          <p:nvPr/>
        </p:nvSpPr>
        <p:spPr>
          <a:xfrm>
            <a:off x="4258322" y="2676661"/>
            <a:ext cx="284052" cy="307777"/>
          </a:xfrm>
          <a:prstGeom prst="rect">
            <a:avLst/>
          </a:prstGeom>
          <a:noFill/>
        </p:spPr>
        <p:txBody>
          <a:bodyPr wrap="none" rtlCol="0">
            <a:spAutoFit/>
          </a:bodyPr>
          <a:lstStyle/>
          <a:p>
            <a:r>
              <a:rPr lang="en-GB" dirty="0">
                <a:solidFill>
                  <a:schemeClr val="accent1">
                    <a:lumMod val="75000"/>
                  </a:schemeClr>
                </a:solidFill>
              </a:rPr>
              <a:t>3</a:t>
            </a:r>
          </a:p>
        </p:txBody>
      </p:sp>
      <p:sp>
        <p:nvSpPr>
          <p:cNvPr id="7" name="TextBox 6">
            <a:extLst>
              <a:ext uri="{FF2B5EF4-FFF2-40B4-BE49-F238E27FC236}">
                <a16:creationId xmlns:a16="http://schemas.microsoft.com/office/drawing/2014/main" id="{646EE5B7-5348-4EA4-8E78-877C3BF29144}"/>
              </a:ext>
            </a:extLst>
          </p:cNvPr>
          <p:cNvSpPr txBox="1"/>
          <p:nvPr/>
        </p:nvSpPr>
        <p:spPr>
          <a:xfrm>
            <a:off x="4259802" y="2846817"/>
            <a:ext cx="284052" cy="307777"/>
          </a:xfrm>
          <a:prstGeom prst="rect">
            <a:avLst/>
          </a:prstGeom>
          <a:noFill/>
        </p:spPr>
        <p:txBody>
          <a:bodyPr wrap="none" rtlCol="0">
            <a:spAutoFit/>
          </a:bodyPr>
          <a:lstStyle/>
          <a:p>
            <a:r>
              <a:rPr lang="en-GB" dirty="0">
                <a:solidFill>
                  <a:schemeClr val="accent1">
                    <a:lumMod val="75000"/>
                  </a:schemeClr>
                </a:solidFill>
              </a:rPr>
              <a:t>1</a:t>
            </a:r>
          </a:p>
        </p:txBody>
      </p:sp>
      <p:sp>
        <p:nvSpPr>
          <p:cNvPr id="8" name="TextBox 7">
            <a:extLst>
              <a:ext uri="{FF2B5EF4-FFF2-40B4-BE49-F238E27FC236}">
                <a16:creationId xmlns:a16="http://schemas.microsoft.com/office/drawing/2014/main" id="{A205E068-7A97-414A-B840-B9EE03A4A8A8}"/>
              </a:ext>
            </a:extLst>
          </p:cNvPr>
          <p:cNvSpPr txBox="1"/>
          <p:nvPr/>
        </p:nvSpPr>
        <p:spPr>
          <a:xfrm>
            <a:off x="4810217" y="2676661"/>
            <a:ext cx="284052" cy="307777"/>
          </a:xfrm>
          <a:prstGeom prst="rect">
            <a:avLst/>
          </a:prstGeom>
          <a:noFill/>
        </p:spPr>
        <p:txBody>
          <a:bodyPr wrap="none" rtlCol="0">
            <a:spAutoFit/>
          </a:bodyPr>
          <a:lstStyle/>
          <a:p>
            <a:r>
              <a:rPr lang="en-GB" dirty="0">
                <a:solidFill>
                  <a:schemeClr val="accent1">
                    <a:lumMod val="75000"/>
                  </a:schemeClr>
                </a:solidFill>
              </a:rPr>
              <a:t>2</a:t>
            </a:r>
          </a:p>
        </p:txBody>
      </p:sp>
      <p:sp>
        <p:nvSpPr>
          <p:cNvPr id="9" name="TextBox 8">
            <a:extLst>
              <a:ext uri="{FF2B5EF4-FFF2-40B4-BE49-F238E27FC236}">
                <a16:creationId xmlns:a16="http://schemas.microsoft.com/office/drawing/2014/main" id="{84F6B794-01D4-47B7-A14E-F42376013620}"/>
              </a:ext>
            </a:extLst>
          </p:cNvPr>
          <p:cNvSpPr txBox="1"/>
          <p:nvPr/>
        </p:nvSpPr>
        <p:spPr>
          <a:xfrm>
            <a:off x="4811697" y="2846817"/>
            <a:ext cx="284052" cy="307777"/>
          </a:xfrm>
          <a:prstGeom prst="rect">
            <a:avLst/>
          </a:prstGeom>
          <a:noFill/>
        </p:spPr>
        <p:txBody>
          <a:bodyPr wrap="none" rtlCol="0">
            <a:spAutoFit/>
          </a:bodyPr>
          <a:lstStyle/>
          <a:p>
            <a:r>
              <a:rPr lang="en-GB" dirty="0">
                <a:solidFill>
                  <a:schemeClr val="accent1">
                    <a:lumMod val="75000"/>
                  </a:schemeClr>
                </a:solidFill>
              </a:rPr>
              <a:t>1</a:t>
            </a:r>
          </a:p>
        </p:txBody>
      </p:sp>
      <p:sp>
        <p:nvSpPr>
          <p:cNvPr id="10" name="TextBox 9">
            <a:extLst>
              <a:ext uri="{FF2B5EF4-FFF2-40B4-BE49-F238E27FC236}">
                <a16:creationId xmlns:a16="http://schemas.microsoft.com/office/drawing/2014/main" id="{37BFCFE0-5A7A-450F-909F-338CFC0B6BFF}"/>
              </a:ext>
            </a:extLst>
          </p:cNvPr>
          <p:cNvSpPr txBox="1"/>
          <p:nvPr/>
        </p:nvSpPr>
        <p:spPr>
          <a:xfrm>
            <a:off x="5431654" y="2669335"/>
            <a:ext cx="284052" cy="307777"/>
          </a:xfrm>
          <a:prstGeom prst="rect">
            <a:avLst/>
          </a:prstGeom>
          <a:noFill/>
        </p:spPr>
        <p:txBody>
          <a:bodyPr wrap="none" rtlCol="0">
            <a:spAutoFit/>
          </a:bodyPr>
          <a:lstStyle/>
          <a:p>
            <a:r>
              <a:rPr lang="en-GB" dirty="0">
                <a:solidFill>
                  <a:schemeClr val="accent1">
                    <a:lumMod val="75000"/>
                  </a:schemeClr>
                </a:solidFill>
              </a:rPr>
              <a:t>4</a:t>
            </a:r>
          </a:p>
        </p:txBody>
      </p:sp>
      <p:sp>
        <p:nvSpPr>
          <p:cNvPr id="11" name="TextBox 10">
            <a:extLst>
              <a:ext uri="{FF2B5EF4-FFF2-40B4-BE49-F238E27FC236}">
                <a16:creationId xmlns:a16="http://schemas.microsoft.com/office/drawing/2014/main" id="{9B807883-C5F0-478E-8892-EE272E5FCD8B}"/>
              </a:ext>
            </a:extLst>
          </p:cNvPr>
          <p:cNvSpPr txBox="1"/>
          <p:nvPr/>
        </p:nvSpPr>
        <p:spPr>
          <a:xfrm>
            <a:off x="5433134" y="2839491"/>
            <a:ext cx="284052" cy="307777"/>
          </a:xfrm>
          <a:prstGeom prst="rect">
            <a:avLst/>
          </a:prstGeom>
          <a:noFill/>
        </p:spPr>
        <p:txBody>
          <a:bodyPr wrap="none" rtlCol="0">
            <a:spAutoFit/>
          </a:bodyPr>
          <a:lstStyle/>
          <a:p>
            <a:r>
              <a:rPr lang="en-GB" dirty="0">
                <a:solidFill>
                  <a:schemeClr val="accent1">
                    <a:lumMod val="75000"/>
                  </a:schemeClr>
                </a:solidFill>
              </a:rPr>
              <a:t>2</a:t>
            </a:r>
          </a:p>
        </p:txBody>
      </p:sp>
      <p:sp>
        <p:nvSpPr>
          <p:cNvPr id="12" name="TextBox 11">
            <a:extLst>
              <a:ext uri="{FF2B5EF4-FFF2-40B4-BE49-F238E27FC236}">
                <a16:creationId xmlns:a16="http://schemas.microsoft.com/office/drawing/2014/main" id="{2D5E1BEB-9FA3-47FB-818E-957AF1ED9478}"/>
              </a:ext>
            </a:extLst>
          </p:cNvPr>
          <p:cNvSpPr txBox="1"/>
          <p:nvPr/>
        </p:nvSpPr>
        <p:spPr>
          <a:xfrm>
            <a:off x="6094520" y="2692206"/>
            <a:ext cx="284052" cy="307777"/>
          </a:xfrm>
          <a:prstGeom prst="rect">
            <a:avLst/>
          </a:prstGeom>
          <a:noFill/>
        </p:spPr>
        <p:txBody>
          <a:bodyPr wrap="none" rtlCol="0">
            <a:spAutoFit/>
          </a:bodyPr>
          <a:lstStyle/>
          <a:p>
            <a:r>
              <a:rPr lang="en-GB" dirty="0">
                <a:solidFill>
                  <a:schemeClr val="accent1">
                    <a:lumMod val="75000"/>
                  </a:schemeClr>
                </a:solidFill>
              </a:rPr>
              <a:t>1</a:t>
            </a:r>
          </a:p>
        </p:txBody>
      </p:sp>
      <p:sp>
        <p:nvSpPr>
          <p:cNvPr id="13" name="TextBox 12">
            <a:extLst>
              <a:ext uri="{FF2B5EF4-FFF2-40B4-BE49-F238E27FC236}">
                <a16:creationId xmlns:a16="http://schemas.microsoft.com/office/drawing/2014/main" id="{E3EA5B42-378C-4B52-B648-CBAA60FCE20A}"/>
              </a:ext>
            </a:extLst>
          </p:cNvPr>
          <p:cNvSpPr txBox="1"/>
          <p:nvPr/>
        </p:nvSpPr>
        <p:spPr>
          <a:xfrm>
            <a:off x="6096000" y="2862362"/>
            <a:ext cx="284052" cy="307777"/>
          </a:xfrm>
          <a:prstGeom prst="rect">
            <a:avLst/>
          </a:prstGeom>
          <a:noFill/>
        </p:spPr>
        <p:txBody>
          <a:bodyPr wrap="none" rtlCol="0">
            <a:spAutoFit/>
          </a:bodyPr>
          <a:lstStyle/>
          <a:p>
            <a:r>
              <a:rPr lang="en-GB" dirty="0">
                <a:solidFill>
                  <a:schemeClr val="accent1">
                    <a:lumMod val="75000"/>
                  </a:schemeClr>
                </a:solidFill>
              </a:rPr>
              <a:t>0</a:t>
            </a:r>
          </a:p>
        </p:txBody>
      </p:sp>
      <p:sp>
        <p:nvSpPr>
          <p:cNvPr id="14" name="TextBox 13">
            <a:extLst>
              <a:ext uri="{FF2B5EF4-FFF2-40B4-BE49-F238E27FC236}">
                <a16:creationId xmlns:a16="http://schemas.microsoft.com/office/drawing/2014/main" id="{ECF62742-1322-49EF-B988-61E56CB2FFD0}"/>
              </a:ext>
            </a:extLst>
          </p:cNvPr>
          <p:cNvSpPr txBox="1"/>
          <p:nvPr/>
        </p:nvSpPr>
        <p:spPr>
          <a:xfrm>
            <a:off x="3742697" y="4707135"/>
            <a:ext cx="284052" cy="307777"/>
          </a:xfrm>
          <a:prstGeom prst="rect">
            <a:avLst/>
          </a:prstGeom>
          <a:noFill/>
        </p:spPr>
        <p:txBody>
          <a:bodyPr wrap="none" rtlCol="0">
            <a:spAutoFit/>
          </a:bodyPr>
          <a:lstStyle/>
          <a:p>
            <a:r>
              <a:rPr lang="en-GB" dirty="0">
                <a:solidFill>
                  <a:schemeClr val="accent1">
                    <a:lumMod val="75000"/>
                  </a:schemeClr>
                </a:solidFill>
              </a:rPr>
              <a:t>2</a:t>
            </a:r>
          </a:p>
        </p:txBody>
      </p:sp>
      <p:sp>
        <p:nvSpPr>
          <p:cNvPr id="15" name="TextBox 14">
            <a:extLst>
              <a:ext uri="{FF2B5EF4-FFF2-40B4-BE49-F238E27FC236}">
                <a16:creationId xmlns:a16="http://schemas.microsoft.com/office/drawing/2014/main" id="{F2E9358E-A4FC-4F85-B17A-64A120683F81}"/>
              </a:ext>
            </a:extLst>
          </p:cNvPr>
          <p:cNvSpPr txBox="1"/>
          <p:nvPr/>
        </p:nvSpPr>
        <p:spPr>
          <a:xfrm>
            <a:off x="3744177" y="4877291"/>
            <a:ext cx="284052" cy="307777"/>
          </a:xfrm>
          <a:prstGeom prst="rect">
            <a:avLst/>
          </a:prstGeom>
          <a:noFill/>
        </p:spPr>
        <p:txBody>
          <a:bodyPr wrap="none" rtlCol="0">
            <a:spAutoFit/>
          </a:bodyPr>
          <a:lstStyle/>
          <a:p>
            <a:r>
              <a:rPr lang="en-GB" dirty="0">
                <a:solidFill>
                  <a:schemeClr val="accent1">
                    <a:lumMod val="75000"/>
                  </a:schemeClr>
                </a:solidFill>
              </a:rPr>
              <a:t>1</a:t>
            </a:r>
          </a:p>
        </p:txBody>
      </p:sp>
      <p:sp>
        <p:nvSpPr>
          <p:cNvPr id="16" name="TextBox 15">
            <a:extLst>
              <a:ext uri="{FF2B5EF4-FFF2-40B4-BE49-F238E27FC236}">
                <a16:creationId xmlns:a16="http://schemas.microsoft.com/office/drawing/2014/main" id="{D2E3B9FB-80FF-4F97-AEA1-F9D14515B806}"/>
              </a:ext>
            </a:extLst>
          </p:cNvPr>
          <p:cNvSpPr txBox="1"/>
          <p:nvPr/>
        </p:nvSpPr>
        <p:spPr>
          <a:xfrm>
            <a:off x="3742719" y="5152480"/>
            <a:ext cx="284052" cy="307777"/>
          </a:xfrm>
          <a:prstGeom prst="rect">
            <a:avLst/>
          </a:prstGeom>
          <a:noFill/>
        </p:spPr>
        <p:txBody>
          <a:bodyPr wrap="none" rtlCol="0">
            <a:spAutoFit/>
          </a:bodyPr>
          <a:lstStyle/>
          <a:p>
            <a:r>
              <a:rPr lang="en-GB" dirty="0">
                <a:solidFill>
                  <a:schemeClr val="accent1">
                    <a:lumMod val="75000"/>
                  </a:schemeClr>
                </a:solidFill>
              </a:rPr>
              <a:t>3</a:t>
            </a:r>
          </a:p>
        </p:txBody>
      </p:sp>
      <p:sp>
        <p:nvSpPr>
          <p:cNvPr id="17" name="TextBox 16">
            <a:extLst>
              <a:ext uri="{FF2B5EF4-FFF2-40B4-BE49-F238E27FC236}">
                <a16:creationId xmlns:a16="http://schemas.microsoft.com/office/drawing/2014/main" id="{28010B89-29A1-490E-8946-95AD57CC8E24}"/>
              </a:ext>
            </a:extLst>
          </p:cNvPr>
          <p:cNvSpPr txBox="1"/>
          <p:nvPr/>
        </p:nvSpPr>
        <p:spPr>
          <a:xfrm>
            <a:off x="3744199" y="5322636"/>
            <a:ext cx="284052" cy="307777"/>
          </a:xfrm>
          <a:prstGeom prst="rect">
            <a:avLst/>
          </a:prstGeom>
          <a:noFill/>
        </p:spPr>
        <p:txBody>
          <a:bodyPr wrap="none" rtlCol="0">
            <a:spAutoFit/>
          </a:bodyPr>
          <a:lstStyle/>
          <a:p>
            <a:r>
              <a:rPr lang="en-GB" dirty="0">
                <a:solidFill>
                  <a:schemeClr val="accent1">
                    <a:lumMod val="75000"/>
                  </a:schemeClr>
                </a:solidFill>
              </a:rPr>
              <a:t>1</a:t>
            </a:r>
          </a:p>
        </p:txBody>
      </p:sp>
      <p:sp>
        <p:nvSpPr>
          <p:cNvPr id="18" name="TextBox 17">
            <a:extLst>
              <a:ext uri="{FF2B5EF4-FFF2-40B4-BE49-F238E27FC236}">
                <a16:creationId xmlns:a16="http://schemas.microsoft.com/office/drawing/2014/main" id="{9117E85F-798F-45A9-9221-C0999EC7433C}"/>
              </a:ext>
            </a:extLst>
          </p:cNvPr>
          <p:cNvSpPr txBox="1"/>
          <p:nvPr/>
        </p:nvSpPr>
        <p:spPr>
          <a:xfrm>
            <a:off x="3671715" y="5612657"/>
            <a:ext cx="284052" cy="307777"/>
          </a:xfrm>
          <a:prstGeom prst="rect">
            <a:avLst/>
          </a:prstGeom>
          <a:noFill/>
        </p:spPr>
        <p:txBody>
          <a:bodyPr wrap="none" rtlCol="0">
            <a:spAutoFit/>
          </a:bodyPr>
          <a:lstStyle/>
          <a:p>
            <a:r>
              <a:rPr lang="en-GB" dirty="0">
                <a:solidFill>
                  <a:schemeClr val="accent1">
                    <a:lumMod val="75000"/>
                  </a:schemeClr>
                </a:solidFill>
              </a:rPr>
              <a:t>4</a:t>
            </a:r>
          </a:p>
        </p:txBody>
      </p:sp>
      <p:sp>
        <p:nvSpPr>
          <p:cNvPr id="19" name="TextBox 18">
            <a:extLst>
              <a:ext uri="{FF2B5EF4-FFF2-40B4-BE49-F238E27FC236}">
                <a16:creationId xmlns:a16="http://schemas.microsoft.com/office/drawing/2014/main" id="{CD80F26D-331C-4964-9CBB-33CE460F4B8D}"/>
              </a:ext>
            </a:extLst>
          </p:cNvPr>
          <p:cNvSpPr txBox="1"/>
          <p:nvPr/>
        </p:nvSpPr>
        <p:spPr>
          <a:xfrm>
            <a:off x="3673195" y="5782813"/>
            <a:ext cx="284052" cy="307777"/>
          </a:xfrm>
          <a:prstGeom prst="rect">
            <a:avLst/>
          </a:prstGeom>
          <a:noFill/>
        </p:spPr>
        <p:txBody>
          <a:bodyPr wrap="none" rtlCol="0">
            <a:spAutoFit/>
          </a:bodyPr>
          <a:lstStyle/>
          <a:p>
            <a:r>
              <a:rPr lang="en-GB" dirty="0">
                <a:solidFill>
                  <a:schemeClr val="accent1">
                    <a:lumMod val="75000"/>
                  </a:schemeClr>
                </a:solidFill>
              </a:rPr>
              <a:t>2</a:t>
            </a:r>
          </a:p>
        </p:txBody>
      </p:sp>
      <p:sp>
        <p:nvSpPr>
          <p:cNvPr id="5" name="Rectangle 4">
            <a:extLst>
              <a:ext uri="{FF2B5EF4-FFF2-40B4-BE49-F238E27FC236}">
                <a16:creationId xmlns:a16="http://schemas.microsoft.com/office/drawing/2014/main" id="{CF36F030-0F23-477B-81A7-11684662C121}"/>
              </a:ext>
            </a:extLst>
          </p:cNvPr>
          <p:cNvSpPr/>
          <p:nvPr/>
        </p:nvSpPr>
        <p:spPr>
          <a:xfrm>
            <a:off x="4154750" y="2669335"/>
            <a:ext cx="2423603" cy="500804"/>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endParaRPr>
          </a:p>
        </p:txBody>
      </p:sp>
      <p:cxnSp>
        <p:nvCxnSpPr>
          <p:cNvPr id="21" name="Straight Arrow Connector 20">
            <a:extLst>
              <a:ext uri="{FF2B5EF4-FFF2-40B4-BE49-F238E27FC236}">
                <a16:creationId xmlns:a16="http://schemas.microsoft.com/office/drawing/2014/main" id="{645028D3-115D-4F0F-9118-AEEB104131CB}"/>
              </a:ext>
            </a:extLst>
          </p:cNvPr>
          <p:cNvCxnSpPr>
            <a:cxnSpLocks/>
          </p:cNvCxnSpPr>
          <p:nvPr/>
        </p:nvCxnSpPr>
        <p:spPr>
          <a:xfrm>
            <a:off x="5262980" y="2959356"/>
            <a:ext cx="221942" cy="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936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A4E78-3D41-4B36-8D54-08AE281AE774}"/>
              </a:ext>
            </a:extLst>
          </p:cNvPr>
          <p:cNvSpPr>
            <a:spLocks noGrp="1"/>
          </p:cNvSpPr>
          <p:nvPr>
            <p:ph type="title"/>
          </p:nvPr>
        </p:nvSpPr>
        <p:spPr/>
        <p:txBody>
          <a:bodyPr>
            <a:normAutofit/>
          </a:bodyPr>
          <a:lstStyle/>
          <a:p>
            <a:r>
              <a:rPr lang="en-GB" sz="6000" b="1" dirty="0">
                <a:solidFill>
                  <a:schemeClr val="accent1">
                    <a:lumMod val="75000"/>
                  </a:schemeClr>
                </a:solidFill>
                <a:latin typeface="Arial" panose="020B0604020202020204" pitchFamily="34" charset="0"/>
                <a:cs typeface="Arial" panose="020B0604020202020204" pitchFamily="34" charset="0"/>
              </a:rPr>
              <a:t>Practice question 1 (KS5)</a:t>
            </a:r>
          </a:p>
        </p:txBody>
      </p:sp>
      <p:sp>
        <p:nvSpPr>
          <p:cNvPr id="3" name="Content Placeholder 2">
            <a:extLst>
              <a:ext uri="{FF2B5EF4-FFF2-40B4-BE49-F238E27FC236}">
                <a16:creationId xmlns:a16="http://schemas.microsoft.com/office/drawing/2014/main" id="{194AB4B2-6FBE-4F7F-ADF1-D0E807824BB4}"/>
              </a:ext>
            </a:extLst>
          </p:cNvPr>
          <p:cNvSpPr>
            <a:spLocks noGrp="1"/>
          </p:cNvSpPr>
          <p:nvPr>
            <p:ph idx="1"/>
          </p:nvPr>
        </p:nvSpPr>
        <p:spPr>
          <a:xfrm>
            <a:off x="838200" y="1690688"/>
            <a:ext cx="10515600" cy="4351338"/>
          </a:xfrm>
        </p:spPr>
        <p:txBody>
          <a:bodyPr>
            <a:normAutofit/>
          </a:bodyPr>
          <a:lstStyle/>
          <a:p>
            <a:pPr marL="114300" indent="0">
              <a:buNone/>
            </a:pPr>
            <a:r>
              <a:rPr lang="en-GB" dirty="0">
                <a:solidFill>
                  <a:schemeClr val="accent1">
                    <a:lumMod val="75000"/>
                  </a:schemeClr>
                </a:solidFill>
                <a:effectLst/>
                <a:latin typeface="+mn-lt"/>
              </a:rPr>
              <a:t>Mass before: (3.343 + 5.007) x 10</a:t>
            </a:r>
            <a:r>
              <a:rPr lang="en-GB" baseline="30000" dirty="0">
                <a:solidFill>
                  <a:schemeClr val="accent1">
                    <a:lumMod val="75000"/>
                  </a:schemeClr>
                </a:solidFill>
                <a:effectLst/>
                <a:latin typeface="+mn-lt"/>
              </a:rPr>
              <a:t>-27</a:t>
            </a:r>
            <a:r>
              <a:rPr lang="en-GB" dirty="0">
                <a:solidFill>
                  <a:schemeClr val="accent1">
                    <a:lumMod val="75000"/>
                  </a:schemeClr>
                </a:solidFill>
                <a:effectLst/>
                <a:latin typeface="+mn-lt"/>
              </a:rPr>
              <a:t>kg</a:t>
            </a:r>
          </a:p>
          <a:p>
            <a:pPr marL="114300" indent="0">
              <a:buNone/>
            </a:pPr>
            <a:r>
              <a:rPr lang="en-GB" dirty="0">
                <a:solidFill>
                  <a:schemeClr val="accent1">
                    <a:lumMod val="75000"/>
                  </a:schemeClr>
                </a:solidFill>
                <a:effectLst/>
                <a:latin typeface="+mn-lt"/>
              </a:rPr>
              <a:t>Mass after: (6.645 + 1.675) x 10</a:t>
            </a:r>
            <a:r>
              <a:rPr lang="en-GB" baseline="30000" dirty="0">
                <a:solidFill>
                  <a:schemeClr val="accent1">
                    <a:lumMod val="75000"/>
                  </a:schemeClr>
                </a:solidFill>
                <a:effectLst/>
                <a:latin typeface="+mn-lt"/>
              </a:rPr>
              <a:t>-27</a:t>
            </a:r>
            <a:r>
              <a:rPr lang="en-GB" dirty="0">
                <a:solidFill>
                  <a:schemeClr val="accent1">
                    <a:lumMod val="75000"/>
                  </a:schemeClr>
                </a:solidFill>
                <a:effectLst/>
                <a:latin typeface="+mn-lt"/>
              </a:rPr>
              <a:t>kg</a:t>
            </a:r>
          </a:p>
          <a:p>
            <a:pPr marL="114300" indent="0">
              <a:buNone/>
            </a:pPr>
            <a:r>
              <a:rPr lang="en-GB" dirty="0">
                <a:solidFill>
                  <a:schemeClr val="accent1">
                    <a:lumMod val="75000"/>
                  </a:schemeClr>
                </a:solidFill>
                <a:effectLst/>
                <a:latin typeface="+mn-lt"/>
              </a:rPr>
              <a:t>Mass defect: 3.00 x 10</a:t>
            </a:r>
            <a:r>
              <a:rPr lang="en-GB" baseline="30000" dirty="0">
                <a:solidFill>
                  <a:schemeClr val="accent1">
                    <a:lumMod val="75000"/>
                  </a:schemeClr>
                </a:solidFill>
                <a:effectLst/>
                <a:latin typeface="+mn-lt"/>
              </a:rPr>
              <a:t>-29</a:t>
            </a:r>
            <a:r>
              <a:rPr lang="en-GB" dirty="0">
                <a:solidFill>
                  <a:schemeClr val="accent1">
                    <a:lumMod val="75000"/>
                  </a:schemeClr>
                </a:solidFill>
                <a:effectLst/>
                <a:latin typeface="+mn-lt"/>
              </a:rPr>
              <a:t>kg</a:t>
            </a:r>
            <a:br>
              <a:rPr lang="en-GB" dirty="0">
                <a:solidFill>
                  <a:schemeClr val="accent1">
                    <a:lumMod val="75000"/>
                  </a:schemeClr>
                </a:solidFill>
                <a:effectLst/>
                <a:latin typeface="+mn-lt"/>
              </a:rPr>
            </a:br>
            <a:endParaRPr lang="en-GB" dirty="0">
              <a:solidFill>
                <a:schemeClr val="accent1">
                  <a:lumMod val="75000"/>
                </a:schemeClr>
              </a:solidFill>
              <a:effectLst/>
              <a:latin typeface="+mn-lt"/>
            </a:endParaRPr>
          </a:p>
          <a:p>
            <a:pPr marL="114300" indent="0">
              <a:buNone/>
            </a:pPr>
            <a:r>
              <a:rPr lang="en-GB" dirty="0">
                <a:solidFill>
                  <a:schemeClr val="accent1">
                    <a:lumMod val="75000"/>
                  </a:schemeClr>
                </a:solidFill>
                <a:effectLst/>
                <a:latin typeface="+mn-lt"/>
              </a:rPr>
              <a:t>E = mc</a:t>
            </a:r>
            <a:r>
              <a:rPr lang="en-GB" baseline="30000" dirty="0">
                <a:solidFill>
                  <a:schemeClr val="accent1">
                    <a:lumMod val="75000"/>
                  </a:schemeClr>
                </a:solidFill>
                <a:effectLst/>
                <a:latin typeface="+mn-lt"/>
              </a:rPr>
              <a:t>2</a:t>
            </a:r>
            <a:endParaRPr lang="en-GB" dirty="0">
              <a:solidFill>
                <a:schemeClr val="accent1">
                  <a:lumMod val="75000"/>
                </a:schemeClr>
              </a:solidFill>
              <a:effectLst/>
              <a:latin typeface="+mn-lt"/>
            </a:endParaRPr>
          </a:p>
          <a:p>
            <a:pPr marL="114300" indent="0">
              <a:buNone/>
            </a:pPr>
            <a:r>
              <a:rPr lang="en-GB" dirty="0">
                <a:solidFill>
                  <a:schemeClr val="accent1">
                    <a:lumMod val="75000"/>
                  </a:schemeClr>
                </a:solidFill>
                <a:effectLst/>
                <a:latin typeface="+mn-lt"/>
              </a:rPr>
              <a:t>E = 3.00 x 10</a:t>
            </a:r>
            <a:r>
              <a:rPr lang="en-GB" baseline="30000" dirty="0">
                <a:solidFill>
                  <a:schemeClr val="accent1">
                    <a:lumMod val="75000"/>
                  </a:schemeClr>
                </a:solidFill>
                <a:effectLst/>
                <a:latin typeface="+mn-lt"/>
              </a:rPr>
              <a:t>-29  </a:t>
            </a:r>
            <a:r>
              <a:rPr lang="en-GB" dirty="0">
                <a:solidFill>
                  <a:schemeClr val="accent1">
                    <a:lumMod val="75000"/>
                  </a:schemeClr>
                </a:solidFill>
                <a:effectLst/>
                <a:latin typeface="+mn-lt"/>
              </a:rPr>
              <a:t>x (3 x 10</a:t>
            </a:r>
            <a:r>
              <a:rPr lang="en-GB" baseline="30000" dirty="0">
                <a:solidFill>
                  <a:schemeClr val="accent1">
                    <a:lumMod val="75000"/>
                  </a:schemeClr>
                </a:solidFill>
                <a:effectLst/>
                <a:latin typeface="+mn-lt"/>
              </a:rPr>
              <a:t>8</a:t>
            </a:r>
            <a:r>
              <a:rPr lang="en-GB" dirty="0">
                <a:solidFill>
                  <a:schemeClr val="accent1">
                    <a:lumMod val="75000"/>
                  </a:schemeClr>
                </a:solidFill>
                <a:effectLst/>
                <a:latin typeface="+mn-lt"/>
              </a:rPr>
              <a:t>)</a:t>
            </a:r>
            <a:r>
              <a:rPr lang="en-GB" baseline="30000" dirty="0">
                <a:solidFill>
                  <a:schemeClr val="accent1">
                    <a:lumMod val="75000"/>
                  </a:schemeClr>
                </a:solidFill>
                <a:effectLst/>
                <a:latin typeface="+mn-lt"/>
              </a:rPr>
              <a:t>2</a:t>
            </a:r>
            <a:endParaRPr lang="en-GB" sz="2000" dirty="0">
              <a:solidFill>
                <a:schemeClr val="accent1">
                  <a:lumMod val="75000"/>
                </a:schemeClr>
              </a:solidFill>
              <a:effectLst/>
              <a:latin typeface="+mn-lt"/>
            </a:endParaRPr>
          </a:p>
          <a:p>
            <a:pPr marL="114300" indent="0">
              <a:buNone/>
            </a:pPr>
            <a:br>
              <a:rPr lang="en-GB" sz="2000" dirty="0">
                <a:solidFill>
                  <a:schemeClr val="accent1">
                    <a:lumMod val="75000"/>
                  </a:schemeClr>
                </a:solidFill>
                <a:effectLst/>
                <a:latin typeface="+mn-lt"/>
              </a:rPr>
            </a:br>
            <a:endParaRPr lang="en-GB" sz="2000" dirty="0">
              <a:solidFill>
                <a:schemeClr val="accent1">
                  <a:lumMod val="75000"/>
                </a:schemeClr>
              </a:solidFill>
              <a:effectLst/>
              <a:latin typeface="+mn-lt"/>
            </a:endParaRPr>
          </a:p>
          <a:p>
            <a:pPr marL="114300" indent="0" algn="l">
              <a:buNone/>
            </a:pPr>
            <a:r>
              <a:rPr lang="en-GB" b="0" i="0" dirty="0">
                <a:solidFill>
                  <a:schemeClr val="accent1">
                    <a:lumMod val="75000"/>
                  </a:schemeClr>
                </a:solidFill>
                <a:effectLst/>
                <a:latin typeface="+mn-lt"/>
              </a:rPr>
              <a:t>E = 2.7 x 10</a:t>
            </a:r>
            <a:r>
              <a:rPr lang="en-GB" b="0" i="0" baseline="30000" dirty="0">
                <a:solidFill>
                  <a:schemeClr val="accent1">
                    <a:lumMod val="75000"/>
                  </a:schemeClr>
                </a:solidFill>
                <a:effectLst/>
                <a:latin typeface="+mn-lt"/>
              </a:rPr>
              <a:t>-12 </a:t>
            </a:r>
            <a:r>
              <a:rPr lang="en-GB" b="0" i="0" dirty="0">
                <a:solidFill>
                  <a:schemeClr val="accent1">
                    <a:lumMod val="75000"/>
                  </a:schemeClr>
                </a:solidFill>
                <a:effectLst/>
                <a:latin typeface="+mn-lt"/>
              </a:rPr>
              <a:t>J = </a:t>
            </a:r>
            <a:r>
              <a:rPr lang="en-GB" b="1" i="0" dirty="0">
                <a:solidFill>
                  <a:schemeClr val="accent1">
                    <a:lumMod val="75000"/>
                  </a:schemeClr>
                </a:solidFill>
                <a:effectLst/>
                <a:latin typeface="+mn-lt"/>
              </a:rPr>
              <a:t>20.8MeV</a:t>
            </a:r>
          </a:p>
        </p:txBody>
      </p:sp>
    </p:spTree>
    <p:extLst>
      <p:ext uri="{BB962C8B-B14F-4D97-AF65-F5344CB8AC3E}">
        <p14:creationId xmlns:p14="http://schemas.microsoft.com/office/powerpoint/2010/main" val="3822652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A4E78-3D41-4B36-8D54-08AE281AE774}"/>
              </a:ext>
            </a:extLst>
          </p:cNvPr>
          <p:cNvSpPr>
            <a:spLocks noGrp="1"/>
          </p:cNvSpPr>
          <p:nvPr>
            <p:ph type="title"/>
          </p:nvPr>
        </p:nvSpPr>
        <p:spPr/>
        <p:txBody>
          <a:bodyPr>
            <a:normAutofit/>
          </a:bodyPr>
          <a:lstStyle/>
          <a:p>
            <a:r>
              <a:rPr lang="en-GB" sz="6000" b="1" dirty="0">
                <a:solidFill>
                  <a:schemeClr val="accent1">
                    <a:lumMod val="75000"/>
                  </a:schemeClr>
                </a:solidFill>
                <a:latin typeface="Arial" panose="020B0604020202020204" pitchFamily="34" charset="0"/>
                <a:cs typeface="Arial" panose="020B0604020202020204" pitchFamily="34" charset="0"/>
              </a:rPr>
              <a:t>Practice question 2 (KS5)</a:t>
            </a:r>
          </a:p>
        </p:txBody>
      </p:sp>
      <p:sp>
        <p:nvSpPr>
          <p:cNvPr id="3" name="Content Placeholder 2">
            <a:extLst>
              <a:ext uri="{FF2B5EF4-FFF2-40B4-BE49-F238E27FC236}">
                <a16:creationId xmlns:a16="http://schemas.microsoft.com/office/drawing/2014/main" id="{194AB4B2-6FBE-4F7F-ADF1-D0E807824BB4}"/>
              </a:ext>
            </a:extLst>
          </p:cNvPr>
          <p:cNvSpPr>
            <a:spLocks noGrp="1"/>
          </p:cNvSpPr>
          <p:nvPr>
            <p:ph idx="1"/>
          </p:nvPr>
        </p:nvSpPr>
        <p:spPr>
          <a:xfrm>
            <a:off x="838200" y="1690688"/>
            <a:ext cx="10515600" cy="4351338"/>
          </a:xfrm>
        </p:spPr>
        <p:txBody>
          <a:bodyPr>
            <a:normAutofit/>
          </a:bodyPr>
          <a:lstStyle/>
          <a:p>
            <a:pPr marL="0" indent="0">
              <a:buNone/>
            </a:pPr>
            <a:r>
              <a:rPr lang="en-GB" sz="2400" dirty="0">
                <a:solidFill>
                  <a:schemeClr val="accent1">
                    <a:lumMod val="75000"/>
                  </a:schemeClr>
                </a:solidFill>
                <a:latin typeface="+mj-lt"/>
              </a:rPr>
              <a:t>Felix works at </a:t>
            </a:r>
            <a:r>
              <a:rPr lang="en-GB" sz="2400" dirty="0" err="1">
                <a:solidFill>
                  <a:schemeClr val="accent1">
                    <a:lumMod val="75000"/>
                  </a:schemeClr>
                </a:solidFill>
                <a:latin typeface="+mj-lt"/>
              </a:rPr>
              <a:t>Culham</a:t>
            </a:r>
            <a:r>
              <a:rPr lang="en-GB" sz="2400" dirty="0">
                <a:solidFill>
                  <a:schemeClr val="accent1">
                    <a:lumMod val="75000"/>
                  </a:schemeClr>
                </a:solidFill>
                <a:latin typeface="+mj-lt"/>
              </a:rPr>
              <a:t> Centre for Fusion Energy which looks into how we generate electricity using nuclear fusion. One place in which nuclear fusion can take place is in stars. Fusion of hydrogen nuclei forms helium-3 and helium 4. As the temperature rises, they both fuse to produce beryllium-7 with the release of energy in the form of gamma radiation.</a:t>
            </a:r>
          </a:p>
          <a:p>
            <a:pPr marL="0" indent="0">
              <a:buNone/>
            </a:pPr>
            <a:r>
              <a:rPr lang="en-GB" sz="2400" dirty="0">
                <a:solidFill>
                  <a:schemeClr val="accent1">
                    <a:lumMod val="75000"/>
                  </a:schemeClr>
                </a:solidFill>
                <a:latin typeface="+mj-lt"/>
              </a:rPr>
              <a:t>Calculate the energy released when helium-3 nucleus fuses with helium-4 nucleus, in J. The table below shows the masses of each nuclei.</a:t>
            </a:r>
          </a:p>
        </p:txBody>
      </p:sp>
      <p:graphicFrame>
        <p:nvGraphicFramePr>
          <p:cNvPr id="6" name="Table 6">
            <a:extLst>
              <a:ext uri="{FF2B5EF4-FFF2-40B4-BE49-F238E27FC236}">
                <a16:creationId xmlns:a16="http://schemas.microsoft.com/office/drawing/2014/main" id="{97DBF9D1-D881-467F-AA52-79CF91F5C94A}"/>
              </a:ext>
            </a:extLst>
          </p:cNvPr>
          <p:cNvGraphicFramePr>
            <a:graphicFrameLocks noGrp="1"/>
          </p:cNvGraphicFramePr>
          <p:nvPr>
            <p:extLst>
              <p:ext uri="{D42A27DB-BD31-4B8C-83A1-F6EECF244321}">
                <p14:modId xmlns:p14="http://schemas.microsoft.com/office/powerpoint/2010/main" val="2782911830"/>
              </p:ext>
            </p:extLst>
          </p:nvPr>
        </p:nvGraphicFramePr>
        <p:xfrm>
          <a:off x="3513037" y="4561823"/>
          <a:ext cx="4456590" cy="1828800"/>
        </p:xfrm>
        <a:graphic>
          <a:graphicData uri="http://schemas.openxmlformats.org/drawingml/2006/table">
            <a:tbl>
              <a:tblPr firstRow="1" bandRow="1">
                <a:tableStyleId>{5C22544A-7EE6-4342-B048-85BDC9FD1C3A}</a:tableStyleId>
              </a:tblPr>
              <a:tblGrid>
                <a:gridCol w="2228295">
                  <a:extLst>
                    <a:ext uri="{9D8B030D-6E8A-4147-A177-3AD203B41FA5}">
                      <a16:colId xmlns:a16="http://schemas.microsoft.com/office/drawing/2014/main" val="168170408"/>
                    </a:ext>
                  </a:extLst>
                </a:gridCol>
                <a:gridCol w="2228295">
                  <a:extLst>
                    <a:ext uri="{9D8B030D-6E8A-4147-A177-3AD203B41FA5}">
                      <a16:colId xmlns:a16="http://schemas.microsoft.com/office/drawing/2014/main" val="3447995461"/>
                    </a:ext>
                  </a:extLst>
                </a:gridCol>
              </a:tblGrid>
              <a:tr h="370840">
                <a:tc>
                  <a:txBody>
                    <a:bodyPr/>
                    <a:lstStyle/>
                    <a:p>
                      <a:pPr algn="ctr"/>
                      <a:r>
                        <a:rPr lang="en-GB" sz="2400" dirty="0">
                          <a:solidFill>
                            <a:schemeClr val="accent1">
                              <a:lumMod val="75000"/>
                            </a:schemeClr>
                          </a:solidFill>
                        </a:rPr>
                        <a:t>Nucleus</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ctr"/>
                      <a:r>
                        <a:rPr lang="en-GB" sz="2400" dirty="0">
                          <a:solidFill>
                            <a:schemeClr val="accent1">
                              <a:lumMod val="75000"/>
                            </a:schemeClr>
                          </a:solidFill>
                        </a:rPr>
                        <a:t>Mass/u</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2290054539"/>
                  </a:ext>
                </a:extLst>
              </a:tr>
              <a:tr h="370840">
                <a:tc>
                  <a:txBody>
                    <a:bodyPr/>
                    <a:lstStyle/>
                    <a:p>
                      <a:pPr algn="ctr"/>
                      <a:r>
                        <a:rPr lang="en-GB" sz="2400" dirty="0">
                          <a:solidFill>
                            <a:schemeClr val="accent1">
                              <a:lumMod val="75000"/>
                            </a:schemeClr>
                          </a:solidFill>
                        </a:rPr>
                        <a:t>Helium-3</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ctr"/>
                      <a:r>
                        <a:rPr lang="en-GB" sz="2400" dirty="0">
                          <a:solidFill>
                            <a:schemeClr val="accent1">
                              <a:lumMod val="75000"/>
                            </a:schemeClr>
                          </a:solidFill>
                        </a:rPr>
                        <a:t>3.01493</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960026768"/>
                  </a:ext>
                </a:extLst>
              </a:tr>
              <a:tr h="370840">
                <a:tc>
                  <a:txBody>
                    <a:bodyPr/>
                    <a:lstStyle/>
                    <a:p>
                      <a:pPr algn="ctr"/>
                      <a:r>
                        <a:rPr lang="en-GB" sz="2400" dirty="0">
                          <a:solidFill>
                            <a:schemeClr val="accent1">
                              <a:lumMod val="75000"/>
                            </a:schemeClr>
                          </a:solidFill>
                        </a:rPr>
                        <a:t>Helium-4</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ctr"/>
                      <a:r>
                        <a:rPr lang="en-GB" sz="2400" dirty="0">
                          <a:solidFill>
                            <a:schemeClr val="accent1">
                              <a:lumMod val="75000"/>
                            </a:schemeClr>
                          </a:solidFill>
                        </a:rPr>
                        <a:t>4.00151</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974340989"/>
                  </a:ext>
                </a:extLst>
              </a:tr>
              <a:tr h="370840">
                <a:tc>
                  <a:txBody>
                    <a:bodyPr/>
                    <a:lstStyle/>
                    <a:p>
                      <a:pPr algn="ctr"/>
                      <a:r>
                        <a:rPr lang="en-GB" sz="2400" dirty="0">
                          <a:solidFill>
                            <a:schemeClr val="accent1">
                              <a:lumMod val="75000"/>
                            </a:schemeClr>
                          </a:solidFill>
                        </a:rPr>
                        <a:t>Berylium-8</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tc>
                  <a:txBody>
                    <a:bodyPr/>
                    <a:lstStyle/>
                    <a:p>
                      <a:pPr algn="ctr"/>
                      <a:r>
                        <a:rPr lang="en-GB" sz="2400" dirty="0">
                          <a:solidFill>
                            <a:schemeClr val="accent1">
                              <a:lumMod val="75000"/>
                            </a:schemeClr>
                          </a:solidFill>
                        </a:rPr>
                        <a:t>7.01473</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3348489213"/>
                  </a:ext>
                </a:extLst>
              </a:tr>
            </a:tbl>
          </a:graphicData>
        </a:graphic>
      </p:graphicFrame>
    </p:spTree>
    <p:extLst>
      <p:ext uri="{BB962C8B-B14F-4D97-AF65-F5344CB8AC3E}">
        <p14:creationId xmlns:p14="http://schemas.microsoft.com/office/powerpoint/2010/main" val="1225129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A4E78-3D41-4B36-8D54-08AE281AE774}"/>
              </a:ext>
            </a:extLst>
          </p:cNvPr>
          <p:cNvSpPr>
            <a:spLocks noGrp="1"/>
          </p:cNvSpPr>
          <p:nvPr>
            <p:ph type="title"/>
          </p:nvPr>
        </p:nvSpPr>
        <p:spPr/>
        <p:txBody>
          <a:bodyPr>
            <a:normAutofit/>
          </a:bodyPr>
          <a:lstStyle/>
          <a:p>
            <a:r>
              <a:rPr lang="en-GB" sz="6000" b="1" dirty="0">
                <a:solidFill>
                  <a:schemeClr val="accent1">
                    <a:lumMod val="75000"/>
                  </a:schemeClr>
                </a:solidFill>
                <a:latin typeface="Arial" panose="020B0604020202020204" pitchFamily="34" charset="0"/>
                <a:cs typeface="Arial" panose="020B0604020202020204" pitchFamily="34" charset="0"/>
              </a:rPr>
              <a:t>Practice question 2 (KS5)</a:t>
            </a:r>
          </a:p>
        </p:txBody>
      </p:sp>
      <p:sp>
        <p:nvSpPr>
          <p:cNvPr id="3" name="Content Placeholder 2">
            <a:extLst>
              <a:ext uri="{FF2B5EF4-FFF2-40B4-BE49-F238E27FC236}">
                <a16:creationId xmlns:a16="http://schemas.microsoft.com/office/drawing/2014/main" id="{194AB4B2-6FBE-4F7F-ADF1-D0E807824BB4}"/>
              </a:ext>
            </a:extLst>
          </p:cNvPr>
          <p:cNvSpPr>
            <a:spLocks noGrp="1"/>
          </p:cNvSpPr>
          <p:nvPr>
            <p:ph idx="1"/>
          </p:nvPr>
        </p:nvSpPr>
        <p:spPr>
          <a:xfrm>
            <a:off x="838200" y="1690688"/>
            <a:ext cx="10515600" cy="4351338"/>
          </a:xfrm>
        </p:spPr>
        <p:txBody>
          <a:bodyPr>
            <a:normAutofit/>
          </a:bodyPr>
          <a:lstStyle/>
          <a:p>
            <a:pPr marL="0" indent="0">
              <a:buNone/>
            </a:pPr>
            <a:r>
              <a:rPr lang="en-GB" dirty="0">
                <a:solidFill>
                  <a:schemeClr val="accent1">
                    <a:lumMod val="75000"/>
                  </a:schemeClr>
                </a:solidFill>
                <a:latin typeface="+mn-lt"/>
              </a:rPr>
              <a:t>Mass change in u =</a:t>
            </a:r>
          </a:p>
          <a:p>
            <a:pPr marL="0" indent="0">
              <a:buNone/>
            </a:pPr>
            <a:r>
              <a:rPr lang="en-GB" dirty="0">
                <a:solidFill>
                  <a:schemeClr val="accent1">
                    <a:lumMod val="75000"/>
                  </a:schemeClr>
                </a:solidFill>
                <a:latin typeface="+mn-lt"/>
              </a:rPr>
              <a:t>7.01473 - 3.01493 - 4.00151 = 1.71 x 10</a:t>
            </a:r>
            <a:r>
              <a:rPr lang="en-GB" baseline="30000" dirty="0">
                <a:solidFill>
                  <a:schemeClr val="accent1">
                    <a:lumMod val="75000"/>
                  </a:schemeClr>
                </a:solidFill>
                <a:latin typeface="+mn-lt"/>
              </a:rPr>
              <a:t>-3</a:t>
            </a:r>
            <a:r>
              <a:rPr lang="en-GB" dirty="0">
                <a:solidFill>
                  <a:schemeClr val="accent1">
                    <a:lumMod val="75000"/>
                  </a:schemeClr>
                </a:solidFill>
                <a:latin typeface="+mn-lt"/>
              </a:rPr>
              <a:t>u  </a:t>
            </a:r>
          </a:p>
          <a:p>
            <a:pPr marL="0" indent="0">
              <a:buNone/>
            </a:pPr>
            <a:r>
              <a:rPr lang="en-GB" dirty="0">
                <a:solidFill>
                  <a:schemeClr val="accent1">
                    <a:lumMod val="75000"/>
                  </a:schemeClr>
                </a:solidFill>
                <a:latin typeface="+mn-lt"/>
              </a:rPr>
              <a:t>(convert to kg -&gt; x 1.661 x 10</a:t>
            </a:r>
            <a:r>
              <a:rPr lang="en-GB" baseline="30000" dirty="0">
                <a:solidFill>
                  <a:schemeClr val="accent1">
                    <a:lumMod val="75000"/>
                  </a:schemeClr>
                </a:solidFill>
                <a:latin typeface="+mn-lt"/>
              </a:rPr>
              <a:t>-27</a:t>
            </a:r>
            <a:r>
              <a:rPr lang="en-GB" dirty="0">
                <a:solidFill>
                  <a:schemeClr val="accent1">
                    <a:lumMod val="75000"/>
                  </a:schemeClr>
                </a:solidFill>
                <a:latin typeface="+mn-lt"/>
              </a:rPr>
              <a:t>) </a:t>
            </a:r>
          </a:p>
          <a:p>
            <a:pPr marL="0" indent="0">
              <a:buNone/>
            </a:pPr>
            <a:r>
              <a:rPr lang="el-GR" dirty="0">
                <a:solidFill>
                  <a:schemeClr val="accent1">
                    <a:lumMod val="75000"/>
                  </a:schemeClr>
                </a:solidFill>
                <a:latin typeface="+mn-lt"/>
              </a:rPr>
              <a:t>Δ</a:t>
            </a:r>
            <a:r>
              <a:rPr lang="en-US" dirty="0">
                <a:solidFill>
                  <a:schemeClr val="accent1">
                    <a:lumMod val="75000"/>
                  </a:schemeClr>
                </a:solidFill>
                <a:latin typeface="+mn-lt"/>
              </a:rPr>
              <a:t>m = </a:t>
            </a:r>
            <a:r>
              <a:rPr lang="en-GB" dirty="0">
                <a:solidFill>
                  <a:schemeClr val="accent1">
                    <a:lumMod val="75000"/>
                  </a:schemeClr>
                </a:solidFill>
                <a:latin typeface="+mn-lt"/>
              </a:rPr>
              <a:t>2.84 x 10</a:t>
            </a:r>
            <a:r>
              <a:rPr lang="en-GB" baseline="30000" dirty="0">
                <a:solidFill>
                  <a:schemeClr val="accent1">
                    <a:lumMod val="75000"/>
                  </a:schemeClr>
                </a:solidFill>
                <a:latin typeface="+mn-lt"/>
              </a:rPr>
              <a:t>-30</a:t>
            </a:r>
            <a:r>
              <a:rPr lang="en-GB" dirty="0">
                <a:solidFill>
                  <a:schemeClr val="accent1">
                    <a:lumMod val="75000"/>
                  </a:schemeClr>
                </a:solidFill>
                <a:latin typeface="+mn-lt"/>
              </a:rPr>
              <a:t> kg</a:t>
            </a:r>
          </a:p>
          <a:p>
            <a:pPr marL="0" indent="0">
              <a:buNone/>
            </a:pPr>
            <a:endParaRPr lang="en-GB" dirty="0">
              <a:solidFill>
                <a:schemeClr val="accent1">
                  <a:lumMod val="75000"/>
                </a:schemeClr>
              </a:solidFill>
              <a:latin typeface="+mn-lt"/>
            </a:endParaRPr>
          </a:p>
          <a:p>
            <a:pPr marL="0" indent="0">
              <a:buNone/>
            </a:pPr>
            <a:r>
              <a:rPr lang="en-GB" dirty="0">
                <a:solidFill>
                  <a:schemeClr val="accent1">
                    <a:lumMod val="75000"/>
                  </a:schemeClr>
                </a:solidFill>
                <a:latin typeface="+mn-lt"/>
              </a:rPr>
              <a:t>E = mc</a:t>
            </a:r>
            <a:r>
              <a:rPr lang="en-GB" baseline="30000" dirty="0">
                <a:solidFill>
                  <a:schemeClr val="accent1">
                    <a:lumMod val="75000"/>
                  </a:schemeClr>
                </a:solidFill>
                <a:latin typeface="+mn-lt"/>
              </a:rPr>
              <a:t>2</a:t>
            </a:r>
          </a:p>
          <a:p>
            <a:pPr marL="0" indent="0">
              <a:buNone/>
            </a:pPr>
            <a:r>
              <a:rPr lang="en-GB" dirty="0">
                <a:solidFill>
                  <a:schemeClr val="accent1">
                    <a:lumMod val="75000"/>
                  </a:schemeClr>
                </a:solidFill>
                <a:latin typeface="+mn-lt"/>
              </a:rPr>
              <a:t>E = 2.84 x 10</a:t>
            </a:r>
            <a:r>
              <a:rPr lang="en-GB" baseline="30000" dirty="0">
                <a:solidFill>
                  <a:schemeClr val="accent1">
                    <a:lumMod val="75000"/>
                  </a:schemeClr>
                </a:solidFill>
                <a:latin typeface="+mn-lt"/>
              </a:rPr>
              <a:t>-30</a:t>
            </a:r>
            <a:r>
              <a:rPr lang="en-GB" dirty="0">
                <a:solidFill>
                  <a:schemeClr val="accent1">
                    <a:lumMod val="75000"/>
                  </a:schemeClr>
                </a:solidFill>
                <a:latin typeface="+mn-lt"/>
              </a:rPr>
              <a:t> x (3.00 x 10</a:t>
            </a:r>
            <a:r>
              <a:rPr lang="en-GB" baseline="30000" dirty="0">
                <a:solidFill>
                  <a:schemeClr val="accent1">
                    <a:lumMod val="75000"/>
                  </a:schemeClr>
                </a:solidFill>
                <a:latin typeface="+mn-lt"/>
              </a:rPr>
              <a:t>8</a:t>
            </a:r>
            <a:r>
              <a:rPr lang="en-GB" dirty="0">
                <a:solidFill>
                  <a:schemeClr val="accent1">
                    <a:lumMod val="75000"/>
                  </a:schemeClr>
                </a:solidFill>
                <a:latin typeface="+mn-lt"/>
              </a:rPr>
              <a:t>)</a:t>
            </a:r>
            <a:r>
              <a:rPr lang="en-GB" baseline="30000" dirty="0">
                <a:solidFill>
                  <a:schemeClr val="accent1">
                    <a:lumMod val="75000"/>
                  </a:schemeClr>
                </a:solidFill>
                <a:latin typeface="+mn-lt"/>
              </a:rPr>
              <a:t>2</a:t>
            </a:r>
          </a:p>
          <a:p>
            <a:pPr marL="0" indent="0">
              <a:buNone/>
            </a:pPr>
            <a:r>
              <a:rPr lang="en-GB" dirty="0">
                <a:solidFill>
                  <a:schemeClr val="accent1">
                    <a:lumMod val="75000"/>
                  </a:schemeClr>
                </a:solidFill>
                <a:latin typeface="+mn-lt"/>
              </a:rPr>
              <a:t>= 2.55 x 10</a:t>
            </a:r>
            <a:r>
              <a:rPr lang="en-GB" baseline="30000" dirty="0">
                <a:solidFill>
                  <a:schemeClr val="accent1">
                    <a:lumMod val="75000"/>
                  </a:schemeClr>
                </a:solidFill>
                <a:latin typeface="+mn-lt"/>
              </a:rPr>
              <a:t>13</a:t>
            </a:r>
            <a:r>
              <a:rPr lang="en-GB" dirty="0">
                <a:solidFill>
                  <a:schemeClr val="accent1">
                    <a:lumMod val="75000"/>
                  </a:schemeClr>
                </a:solidFill>
                <a:latin typeface="+mn-lt"/>
              </a:rPr>
              <a:t> (J) </a:t>
            </a:r>
          </a:p>
        </p:txBody>
      </p:sp>
    </p:spTree>
    <p:extLst>
      <p:ext uri="{BB962C8B-B14F-4D97-AF65-F5344CB8AC3E}">
        <p14:creationId xmlns:p14="http://schemas.microsoft.com/office/powerpoint/2010/main" val="575638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D4BEF-D8B7-4DA0-924C-25F57E30C708}"/>
              </a:ext>
            </a:extLst>
          </p:cNvPr>
          <p:cNvSpPr>
            <a:spLocks noGrp="1"/>
          </p:cNvSpPr>
          <p:nvPr>
            <p:ph type="title"/>
          </p:nvPr>
        </p:nvSpPr>
        <p:spPr/>
        <p:txBody>
          <a:bodyPr>
            <a:normAutofit/>
          </a:bodyPr>
          <a:lstStyle/>
          <a:p>
            <a:r>
              <a:rPr lang="en-GB" sz="5400" b="1" dirty="0">
                <a:solidFill>
                  <a:schemeClr val="accent1">
                    <a:lumMod val="75000"/>
                  </a:schemeClr>
                </a:solidFill>
                <a:latin typeface="Arial" panose="020B0604020202020204" pitchFamily="34" charset="0"/>
                <a:cs typeface="Arial" panose="020B0604020202020204" pitchFamily="34" charset="0"/>
              </a:rPr>
              <a:t>Glossary</a:t>
            </a:r>
          </a:p>
        </p:txBody>
      </p:sp>
      <p:sp>
        <p:nvSpPr>
          <p:cNvPr id="3" name="Content Placeholder 2">
            <a:extLst>
              <a:ext uri="{FF2B5EF4-FFF2-40B4-BE49-F238E27FC236}">
                <a16:creationId xmlns:a16="http://schemas.microsoft.com/office/drawing/2014/main" id="{940E1714-111E-4121-829C-7EE94921AC69}"/>
              </a:ext>
            </a:extLst>
          </p:cNvPr>
          <p:cNvSpPr>
            <a:spLocks noGrp="1"/>
          </p:cNvSpPr>
          <p:nvPr>
            <p:ph idx="1"/>
          </p:nvPr>
        </p:nvSpPr>
        <p:spPr/>
        <p:txBody>
          <a:bodyPr>
            <a:normAutofit lnSpcReduction="10000"/>
          </a:bodyPr>
          <a:lstStyle/>
          <a:p>
            <a:pPr marL="0" indent="0">
              <a:buNone/>
            </a:pPr>
            <a:r>
              <a:rPr lang="en-GB" dirty="0">
                <a:solidFill>
                  <a:schemeClr val="accent1">
                    <a:lumMod val="75000"/>
                  </a:schemeClr>
                </a:solidFill>
                <a:latin typeface="Arial" panose="020B0604020202020204" pitchFamily="34" charset="0"/>
                <a:cs typeface="Arial" panose="020B0604020202020204" pitchFamily="34" charset="0"/>
              </a:rPr>
              <a:t>We are aware that there may be some language and terminology that some may not be as familiar with. You may find it helpful to discuss these terms with your colleagues in order to build your confidence with talking about different identities with your students.</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solidFill>
                  <a:schemeClr val="accent1">
                    <a:lumMod val="75000"/>
                  </a:schemeClr>
                </a:solidFill>
                <a:latin typeface="Arial" panose="020B0604020202020204" pitchFamily="34" charset="0"/>
                <a:cs typeface="Arial" panose="020B0604020202020204" pitchFamily="34" charset="0"/>
              </a:rPr>
              <a:t>For more information, you can also refer to:</a:t>
            </a:r>
          </a:p>
          <a:p>
            <a:pPr marL="0" indent="0">
              <a:buNone/>
            </a:pPr>
            <a:r>
              <a:rPr lang="en-GB" dirty="0">
                <a:latin typeface="Arial" panose="020B0604020202020204" pitchFamily="34" charset="0"/>
                <a:cs typeface="Arial" panose="020B0604020202020204" pitchFamily="34" charset="0"/>
                <a:hlinkClick r:id="rId2"/>
              </a:rPr>
              <a:t>Stonewall’s guidance</a:t>
            </a: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hlinkClick r:id="rId3"/>
              </a:rPr>
              <a:t>The Proud Trust’s Glossary</a:t>
            </a:r>
            <a:endParaRPr lang="en-GB" dirty="0">
              <a:latin typeface="Arial" panose="020B0604020202020204" pitchFamily="34" charset="0"/>
              <a:cs typeface="Arial" panose="020B0604020202020204" pitchFamily="34" charset="0"/>
            </a:endParaRPr>
          </a:p>
          <a:p>
            <a:pPr marL="0" indent="0">
              <a:buNone/>
            </a:pPr>
            <a:r>
              <a:rPr lang="en-GB" dirty="0">
                <a:solidFill>
                  <a:schemeClr val="accent1">
                    <a:lumMod val="75000"/>
                  </a:schemeClr>
                </a:solidFill>
                <a:latin typeface="Arial" panose="020B0604020202020204" pitchFamily="34" charset="0"/>
                <a:cs typeface="Arial" panose="020B0604020202020204" pitchFamily="34" charset="0"/>
              </a:rPr>
              <a:t>The ABCs of LGBT by Ash </a:t>
            </a:r>
            <a:r>
              <a:rPr lang="en-GB" dirty="0" err="1">
                <a:solidFill>
                  <a:schemeClr val="accent1">
                    <a:lumMod val="75000"/>
                  </a:schemeClr>
                </a:solidFill>
                <a:latin typeface="Arial" panose="020B0604020202020204" pitchFamily="34" charset="0"/>
                <a:cs typeface="Arial" panose="020B0604020202020204" pitchFamily="34" charset="0"/>
              </a:rPr>
              <a:t>Hardell</a:t>
            </a:r>
            <a:r>
              <a:rPr lang="en-GB" dirty="0">
                <a:solidFill>
                  <a:schemeClr val="accent1">
                    <a:lumMod val="75000"/>
                  </a:schemeClr>
                </a:solidFill>
                <a:latin typeface="Arial" panose="020B0604020202020204" pitchFamily="34" charset="0"/>
                <a:cs typeface="Arial" panose="020B0604020202020204" pitchFamily="34" charset="0"/>
              </a:rPr>
              <a:t> (book)</a:t>
            </a:r>
          </a:p>
          <a:p>
            <a:pPr marL="0" indent="0">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1520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D4BEF-D8B7-4DA0-924C-25F57E30C708}"/>
              </a:ext>
            </a:extLst>
          </p:cNvPr>
          <p:cNvSpPr>
            <a:spLocks noGrp="1"/>
          </p:cNvSpPr>
          <p:nvPr>
            <p:ph type="title"/>
          </p:nvPr>
        </p:nvSpPr>
        <p:spPr/>
        <p:txBody>
          <a:bodyPr>
            <a:normAutofit/>
          </a:bodyPr>
          <a:lstStyle/>
          <a:p>
            <a:r>
              <a:rPr lang="en-GB" sz="5400" b="1" dirty="0">
                <a:latin typeface="Arial" panose="020B0604020202020204" pitchFamily="34" charset="0"/>
                <a:cs typeface="Arial" panose="020B0604020202020204" pitchFamily="34" charset="0"/>
              </a:rPr>
              <a:t>Glossary</a:t>
            </a:r>
          </a:p>
        </p:txBody>
      </p:sp>
      <p:sp>
        <p:nvSpPr>
          <p:cNvPr id="3" name="Content Placeholder 2">
            <a:extLst>
              <a:ext uri="{FF2B5EF4-FFF2-40B4-BE49-F238E27FC236}">
                <a16:creationId xmlns:a16="http://schemas.microsoft.com/office/drawing/2014/main" id="{940E1714-111E-4121-829C-7EE94921AC69}"/>
              </a:ext>
            </a:extLst>
          </p:cNvPr>
          <p:cNvSpPr>
            <a:spLocks noGrp="1"/>
          </p:cNvSpPr>
          <p:nvPr>
            <p:ph idx="1"/>
          </p:nvPr>
        </p:nvSpPr>
        <p:spPr/>
        <p:txBody>
          <a:bodyPr>
            <a:normAutofit fontScale="85000" lnSpcReduction="20000"/>
          </a:bodyPr>
          <a:lstStyle/>
          <a:p>
            <a:pPr marL="0" indent="0">
              <a:buNone/>
            </a:pPr>
            <a:r>
              <a:rPr lang="en-GB" sz="1800" dirty="0">
                <a:solidFill>
                  <a:schemeClr val="accent1">
                    <a:lumMod val="75000"/>
                  </a:schemeClr>
                </a:solidFill>
                <a:latin typeface="Arial" panose="020B0604020202020204" pitchFamily="34" charset="0"/>
                <a:cs typeface="Arial" panose="020B0604020202020204" pitchFamily="34" charset="0"/>
              </a:rPr>
              <a:t>Ace/asexual: someone who experiences little to no sexual attraction and/or sexual desire.</a:t>
            </a:r>
          </a:p>
          <a:p>
            <a:pPr marL="0" indent="0">
              <a:buNone/>
            </a:pPr>
            <a:r>
              <a:rPr lang="en-GB" sz="1800" dirty="0">
                <a:solidFill>
                  <a:schemeClr val="accent1">
                    <a:lumMod val="75000"/>
                  </a:schemeClr>
                </a:solidFill>
                <a:latin typeface="Arial" panose="020B0604020202020204" pitchFamily="34" charset="0"/>
                <a:cs typeface="Arial" panose="020B0604020202020204" pitchFamily="34" charset="0"/>
              </a:rPr>
              <a:t>Bi/bisexual: someone who has romantic and/or sexual attraction towards more than one gender.</a:t>
            </a:r>
          </a:p>
          <a:p>
            <a:pPr marL="0" indent="0">
              <a:buNone/>
            </a:pPr>
            <a:r>
              <a:rPr lang="en-GB" sz="1800" dirty="0">
                <a:solidFill>
                  <a:schemeClr val="accent1">
                    <a:lumMod val="75000"/>
                  </a:schemeClr>
                </a:solidFill>
                <a:latin typeface="Arial" panose="020B0604020202020204" pitchFamily="34" charset="0"/>
                <a:cs typeface="Arial" panose="020B0604020202020204" pitchFamily="34" charset="0"/>
              </a:rPr>
              <a:t>Gay: refers to a man who has romantic and/or sexual attraction to men. Some women may prefer to use gay to describe themselves rather than using lesbian. Some non-binary people may also use this term.</a:t>
            </a:r>
          </a:p>
          <a:p>
            <a:pPr marL="0" indent="0">
              <a:buNone/>
            </a:pPr>
            <a:r>
              <a:rPr lang="en-GB" sz="1800" dirty="0">
                <a:solidFill>
                  <a:schemeClr val="accent1">
                    <a:lumMod val="75000"/>
                  </a:schemeClr>
                </a:solidFill>
                <a:latin typeface="Arial" panose="020B0604020202020204" pitchFamily="34" charset="0"/>
                <a:cs typeface="Arial" panose="020B0604020202020204" pitchFamily="34" charset="0"/>
              </a:rPr>
              <a:t>Genderqueer: an umbrella term for a gender which may fall outside of, or fall in between, or fluctuate between the binary gender categories of woman and man.</a:t>
            </a:r>
          </a:p>
          <a:p>
            <a:pPr marL="0" indent="0">
              <a:buNone/>
            </a:pPr>
            <a:r>
              <a:rPr lang="en-GB" sz="1800" dirty="0">
                <a:solidFill>
                  <a:schemeClr val="accent1">
                    <a:lumMod val="75000"/>
                  </a:schemeClr>
                </a:solidFill>
                <a:latin typeface="Arial" panose="020B0604020202020204" pitchFamily="34" charset="0"/>
                <a:cs typeface="Arial" panose="020B0604020202020204" pitchFamily="34" charset="0"/>
              </a:rPr>
              <a:t>Lesbian: refers to a woman who has romantic and/or sexual attraction towards other women. Some non-binary people may also use this term.</a:t>
            </a:r>
          </a:p>
          <a:p>
            <a:pPr marL="0" indent="0">
              <a:buNone/>
            </a:pPr>
            <a:r>
              <a:rPr lang="en-GB" sz="1800" dirty="0">
                <a:solidFill>
                  <a:schemeClr val="accent1">
                    <a:lumMod val="75000"/>
                  </a:schemeClr>
                </a:solidFill>
                <a:latin typeface="Arial" panose="020B0604020202020204" pitchFamily="34" charset="0"/>
                <a:cs typeface="Arial" panose="020B0604020202020204" pitchFamily="34" charset="0"/>
              </a:rPr>
              <a:t>Non-binary: an umbrella term for people whose gender identity fall outside of the woman and man gender binary. </a:t>
            </a:r>
          </a:p>
          <a:p>
            <a:pPr marL="0" indent="0">
              <a:buNone/>
            </a:pPr>
            <a:r>
              <a:rPr lang="en-GB" sz="1800" dirty="0">
                <a:solidFill>
                  <a:schemeClr val="accent1">
                    <a:lumMod val="75000"/>
                  </a:schemeClr>
                </a:solidFill>
                <a:latin typeface="Arial" panose="020B0604020202020204" pitchFamily="34" charset="0"/>
                <a:cs typeface="Arial" panose="020B0604020202020204" pitchFamily="34" charset="0"/>
              </a:rPr>
              <a:t>Queer: historically this has been a word been used as a slur. This word was been reclaimed in the 1980s and is used in different ways, e.g. as an umbrella term for people who identify as LGBTQIA+; when an individual prefers a broader term to describe themselves rather than specific identities.</a:t>
            </a:r>
          </a:p>
          <a:p>
            <a:pPr marL="0" indent="0">
              <a:buNone/>
            </a:pPr>
            <a:r>
              <a:rPr lang="en-GB" sz="1800" b="1" u="sng" dirty="0">
                <a:solidFill>
                  <a:schemeClr val="accent1">
                    <a:lumMod val="75000"/>
                  </a:schemeClr>
                </a:solidFill>
                <a:latin typeface="Arial" panose="020B0604020202020204" pitchFamily="34" charset="0"/>
                <a:cs typeface="Arial" panose="020B0604020202020204" pitchFamily="34" charset="0"/>
              </a:rPr>
              <a:t>Pansexual</a:t>
            </a:r>
            <a:r>
              <a:rPr lang="en-GB" sz="1800" b="1" dirty="0">
                <a:solidFill>
                  <a:schemeClr val="accent1">
                    <a:lumMod val="75000"/>
                  </a:schemeClr>
                </a:solidFill>
                <a:latin typeface="Arial" panose="020B0604020202020204" pitchFamily="34" charset="0"/>
                <a:cs typeface="Arial" panose="020B0604020202020204" pitchFamily="34" charset="0"/>
              </a:rPr>
              <a:t>: someone who is romantically and/or sexually attracted towards others and is not limited by sex or gender.</a:t>
            </a:r>
          </a:p>
          <a:p>
            <a:pPr marL="0" indent="0">
              <a:buNone/>
            </a:pPr>
            <a:r>
              <a:rPr lang="en-GB" sz="1800" dirty="0">
                <a:solidFill>
                  <a:schemeClr val="accent1">
                    <a:lumMod val="75000"/>
                  </a:schemeClr>
                </a:solidFill>
                <a:latin typeface="Arial" panose="020B0604020202020204" pitchFamily="34" charset="0"/>
                <a:cs typeface="Arial" panose="020B0604020202020204" pitchFamily="34" charset="0"/>
              </a:rPr>
              <a:t>Panromantic: someone who is romantically attracted towards others and is not limited by sex or gender.</a:t>
            </a:r>
          </a:p>
          <a:p>
            <a:pPr marL="0" indent="0">
              <a:buNone/>
            </a:pPr>
            <a:r>
              <a:rPr lang="en-GB" sz="1800" dirty="0">
                <a:solidFill>
                  <a:schemeClr val="accent1">
                    <a:lumMod val="75000"/>
                  </a:schemeClr>
                </a:solidFill>
                <a:latin typeface="Arial" panose="020B0604020202020204" pitchFamily="34" charset="0"/>
                <a:cs typeface="Arial" panose="020B0604020202020204" pitchFamily="34" charset="0"/>
              </a:rPr>
              <a:t>Trans/transgender: an umbrella term to describe people whose gender is not the same as the sex they were assigned at birth.</a:t>
            </a:r>
          </a:p>
        </p:txBody>
      </p:sp>
    </p:spTree>
    <p:extLst>
      <p:ext uri="{BB962C8B-B14F-4D97-AF65-F5344CB8AC3E}">
        <p14:creationId xmlns:p14="http://schemas.microsoft.com/office/powerpoint/2010/main" val="2219776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Arial"/>
              <a:buNone/>
            </a:pPr>
            <a:r>
              <a:rPr lang="en-GB" sz="4800" b="1">
                <a:latin typeface="Arial"/>
                <a:ea typeface="Arial"/>
                <a:cs typeface="Arial"/>
                <a:sym typeface="Arial"/>
              </a:rPr>
              <a:t>Using this resource</a:t>
            </a:r>
            <a:endParaRPr/>
          </a:p>
        </p:txBody>
      </p:sp>
      <p:sp>
        <p:nvSpPr>
          <p:cNvPr id="96" name="Google Shape;96;p2"/>
          <p:cNvSpPr txBox="1">
            <a:spLocks noGrp="1"/>
          </p:cNvSpPr>
          <p:nvPr>
            <p:ph type="body" idx="1"/>
          </p:nvPr>
        </p:nvSpPr>
        <p:spPr>
          <a:xfrm>
            <a:off x="838200" y="1825625"/>
            <a:ext cx="10515600" cy="3877591"/>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GB" dirty="0">
                <a:solidFill>
                  <a:schemeClr val="accent1">
                    <a:lumMod val="75000"/>
                  </a:schemeClr>
                </a:solidFill>
                <a:latin typeface="Arial"/>
                <a:ea typeface="Arial"/>
                <a:cs typeface="Arial"/>
                <a:sym typeface="Arial"/>
              </a:rPr>
              <a:t>These careers profiles helps you link what you are teaching to a real life context, raises awareness of different careers available to your students whilst </a:t>
            </a:r>
            <a:r>
              <a:rPr lang="en-GB" b="1" dirty="0" err="1">
                <a:solidFill>
                  <a:schemeClr val="accent1">
                    <a:lumMod val="75000"/>
                  </a:schemeClr>
                </a:solidFill>
                <a:latin typeface="Arial"/>
                <a:ea typeface="Arial"/>
                <a:cs typeface="Arial"/>
                <a:sym typeface="Arial"/>
              </a:rPr>
              <a:t>usualising</a:t>
            </a:r>
            <a:r>
              <a:rPr lang="en-GB" dirty="0">
                <a:solidFill>
                  <a:schemeClr val="accent1">
                    <a:lumMod val="75000"/>
                  </a:schemeClr>
                </a:solidFill>
                <a:latin typeface="Arial"/>
                <a:ea typeface="Arial"/>
                <a:cs typeface="Arial"/>
                <a:sym typeface="Arial"/>
              </a:rPr>
              <a:t> LGBTQ+ people and providing role models for </a:t>
            </a:r>
            <a:r>
              <a:rPr lang="en-GB" b="1" dirty="0">
                <a:solidFill>
                  <a:schemeClr val="accent1">
                    <a:lumMod val="75000"/>
                  </a:schemeClr>
                </a:solidFill>
                <a:latin typeface="Arial"/>
                <a:ea typeface="Arial"/>
                <a:cs typeface="Arial"/>
                <a:sym typeface="Arial"/>
              </a:rPr>
              <a:t>all</a:t>
            </a:r>
            <a:r>
              <a:rPr lang="en-GB" dirty="0">
                <a:solidFill>
                  <a:schemeClr val="accent1">
                    <a:lumMod val="75000"/>
                  </a:schemeClr>
                </a:solidFill>
                <a:latin typeface="Arial"/>
                <a:ea typeface="Arial"/>
                <a:cs typeface="Arial"/>
                <a:sym typeface="Arial"/>
              </a:rPr>
              <a:t> students.</a:t>
            </a:r>
            <a:endParaRPr dirty="0">
              <a:solidFill>
                <a:schemeClr val="accent1">
                  <a:lumMod val="75000"/>
                </a:schemeClr>
              </a:solidFill>
            </a:endParaRPr>
          </a:p>
          <a:p>
            <a:pPr marL="0" lvl="0" indent="0" algn="l" rtl="0">
              <a:lnSpc>
                <a:spcPct val="90000"/>
              </a:lnSpc>
              <a:spcBef>
                <a:spcPts val="1000"/>
              </a:spcBef>
              <a:spcAft>
                <a:spcPts val="0"/>
              </a:spcAft>
              <a:buClr>
                <a:schemeClr val="dk1"/>
              </a:buClr>
              <a:buSzPct val="100000"/>
              <a:buNone/>
            </a:pPr>
            <a:endParaRPr sz="1900" dirty="0">
              <a:solidFill>
                <a:schemeClr val="accent1">
                  <a:lumMod val="75000"/>
                </a:schemeClr>
              </a:solidFill>
              <a:latin typeface="Arial"/>
              <a:ea typeface="Arial"/>
              <a:cs typeface="Arial"/>
              <a:sym typeface="Arial"/>
            </a:endParaRPr>
          </a:p>
          <a:p>
            <a:pPr marL="0" lvl="0" indent="0" algn="l" rtl="0">
              <a:lnSpc>
                <a:spcPct val="90000"/>
              </a:lnSpc>
              <a:spcBef>
                <a:spcPts val="1000"/>
              </a:spcBef>
              <a:spcAft>
                <a:spcPts val="0"/>
              </a:spcAft>
              <a:buClr>
                <a:schemeClr val="dk1"/>
              </a:buClr>
              <a:buSzPct val="100000"/>
              <a:buNone/>
            </a:pPr>
            <a:r>
              <a:rPr lang="en-GB" dirty="0">
                <a:solidFill>
                  <a:schemeClr val="accent1">
                    <a:lumMod val="75000"/>
                  </a:schemeClr>
                </a:solidFill>
                <a:latin typeface="Arial"/>
                <a:ea typeface="Arial"/>
                <a:cs typeface="Arial"/>
                <a:sym typeface="Arial"/>
              </a:rPr>
              <a:t>This resource is to be used when teaching or revising this topic and does not solely need to be used during LGBT+ History Month or Pride Month.</a:t>
            </a:r>
            <a:endParaRPr dirty="0">
              <a:solidFill>
                <a:schemeClr val="accent1">
                  <a:lumMod val="75000"/>
                </a:schemeClr>
              </a:solidFill>
            </a:endParaRPr>
          </a:p>
          <a:p>
            <a:pPr marL="0" lvl="0" indent="0" algn="l" rtl="0">
              <a:lnSpc>
                <a:spcPct val="90000"/>
              </a:lnSpc>
              <a:spcBef>
                <a:spcPts val="1000"/>
              </a:spcBef>
              <a:spcAft>
                <a:spcPts val="0"/>
              </a:spcAft>
              <a:buClr>
                <a:schemeClr val="dk1"/>
              </a:buClr>
              <a:buSzPct val="100000"/>
              <a:buNone/>
            </a:pPr>
            <a:endParaRPr sz="1800" dirty="0">
              <a:solidFill>
                <a:schemeClr val="accent1">
                  <a:lumMod val="75000"/>
                </a:schemeClr>
              </a:solidFill>
              <a:latin typeface="Arial"/>
              <a:ea typeface="Arial"/>
              <a:cs typeface="Arial"/>
              <a:sym typeface="Arial"/>
            </a:endParaRPr>
          </a:p>
          <a:p>
            <a:pPr marL="0" lvl="0" indent="0" algn="l" rtl="0">
              <a:lnSpc>
                <a:spcPct val="90000"/>
              </a:lnSpc>
              <a:spcBef>
                <a:spcPts val="1000"/>
              </a:spcBef>
              <a:spcAft>
                <a:spcPts val="0"/>
              </a:spcAft>
              <a:buClr>
                <a:schemeClr val="dk1"/>
              </a:buClr>
              <a:buSzPct val="100000"/>
              <a:buNone/>
            </a:pPr>
            <a:r>
              <a:rPr lang="en-GB" dirty="0">
                <a:solidFill>
                  <a:schemeClr val="accent1">
                    <a:lumMod val="75000"/>
                  </a:schemeClr>
                </a:solidFill>
                <a:latin typeface="Arial"/>
                <a:ea typeface="Arial"/>
                <a:cs typeface="Arial"/>
                <a:sym typeface="Arial"/>
              </a:rPr>
              <a:t>This can be used as a starter, homework activity or part of the main activity in your lesson.</a:t>
            </a:r>
            <a:endParaRPr dirty="0">
              <a:solidFill>
                <a:schemeClr val="accent1">
                  <a:lumMod val="75000"/>
                </a:schemeClr>
              </a:solidFill>
            </a:endParaRPr>
          </a:p>
          <a:p>
            <a:pPr marL="0" lvl="0" indent="0" algn="l" rtl="0">
              <a:lnSpc>
                <a:spcPct val="90000"/>
              </a:lnSpc>
              <a:spcBef>
                <a:spcPts val="1000"/>
              </a:spcBef>
              <a:spcAft>
                <a:spcPts val="0"/>
              </a:spcAft>
              <a:buClr>
                <a:schemeClr val="dk1"/>
              </a:buClr>
              <a:buSzPct val="100000"/>
              <a:buNone/>
            </a:pPr>
            <a:endParaRPr dirty="0">
              <a:solidFill>
                <a:schemeClr val="accent1">
                  <a:lumMod val="75000"/>
                </a:schemeClr>
              </a:solidFill>
              <a:latin typeface="Arial"/>
              <a:ea typeface="Arial"/>
              <a:cs typeface="Arial"/>
              <a:sym typeface="Arial"/>
            </a:endParaRPr>
          </a:p>
        </p:txBody>
      </p:sp>
      <p:pic>
        <p:nvPicPr>
          <p:cNvPr id="97" name="Google Shape;97;p2"/>
          <p:cNvPicPr preferRelativeResize="0"/>
          <p:nvPr/>
        </p:nvPicPr>
        <p:blipFill rotWithShape="1">
          <a:blip r:embed="rId3">
            <a:alphaModFix/>
          </a:blip>
          <a:srcRect t="30321" b="24382"/>
          <a:stretch/>
        </p:blipFill>
        <p:spPr>
          <a:xfrm>
            <a:off x="4289906" y="5438553"/>
            <a:ext cx="3133725" cy="141944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7AD8D-2131-4378-A2EC-A64F57459399}"/>
              </a:ext>
            </a:extLst>
          </p:cNvPr>
          <p:cNvSpPr>
            <a:spLocks noGrp="1"/>
          </p:cNvSpPr>
          <p:nvPr>
            <p:ph type="title"/>
          </p:nvPr>
        </p:nvSpPr>
        <p:spPr/>
        <p:txBody>
          <a:bodyPr>
            <a:normAutofit/>
          </a:bodyPr>
          <a:lstStyle/>
          <a:p>
            <a:r>
              <a:rPr lang="en-GB" sz="4800" b="1" dirty="0">
                <a:solidFill>
                  <a:schemeClr val="accent1">
                    <a:lumMod val="75000"/>
                  </a:schemeClr>
                </a:solidFill>
                <a:latin typeface="Arial" panose="020B0604020202020204" pitchFamily="34" charset="0"/>
                <a:cs typeface="Arial" panose="020B0604020202020204" pitchFamily="34" charset="0"/>
              </a:rPr>
              <a:t>Using this resource</a:t>
            </a:r>
          </a:p>
        </p:txBody>
      </p:sp>
      <p:sp>
        <p:nvSpPr>
          <p:cNvPr id="3" name="Content Placeholder 2">
            <a:extLst>
              <a:ext uri="{FF2B5EF4-FFF2-40B4-BE49-F238E27FC236}">
                <a16:creationId xmlns:a16="http://schemas.microsoft.com/office/drawing/2014/main" id="{2CC7F1C5-5969-4BA3-BBC5-154238A25484}"/>
              </a:ext>
            </a:extLst>
          </p:cNvPr>
          <p:cNvSpPr>
            <a:spLocks noGrp="1"/>
          </p:cNvSpPr>
          <p:nvPr>
            <p:ph idx="1"/>
          </p:nvPr>
        </p:nvSpPr>
        <p:spPr>
          <a:xfrm>
            <a:off x="838200" y="1671724"/>
            <a:ext cx="10515600" cy="3877591"/>
          </a:xfrm>
        </p:spPr>
        <p:txBody>
          <a:bodyPr>
            <a:normAutofit/>
          </a:bodyPr>
          <a:lstStyle/>
          <a:p>
            <a:pPr marL="0" indent="0">
              <a:buNone/>
            </a:pPr>
            <a:r>
              <a:rPr lang="en-GB" dirty="0">
                <a:solidFill>
                  <a:schemeClr val="accent1">
                    <a:lumMod val="75000"/>
                  </a:schemeClr>
                </a:solidFill>
                <a:latin typeface="Arial" panose="020B0604020202020204" pitchFamily="34" charset="0"/>
                <a:cs typeface="Arial" panose="020B0604020202020204" pitchFamily="34" charset="0"/>
              </a:rPr>
              <a:t>This resource also provides a framework on how you could include a link to the curriculum through practice questions and show a diverse range of different people working in STEM.</a:t>
            </a:r>
          </a:p>
          <a:p>
            <a:pPr marL="0" indent="0">
              <a:buNone/>
            </a:pPr>
            <a:endParaRPr lang="en-GB" sz="1600" dirty="0">
              <a:solidFill>
                <a:schemeClr val="accent1">
                  <a:lumMod val="75000"/>
                </a:schemeClr>
              </a:solidFill>
              <a:latin typeface="Arial" panose="020B0604020202020204" pitchFamily="34" charset="0"/>
              <a:cs typeface="Arial" panose="020B0604020202020204" pitchFamily="34" charset="0"/>
            </a:endParaRPr>
          </a:p>
          <a:p>
            <a:pPr marL="0" indent="0">
              <a:buNone/>
            </a:pPr>
            <a:r>
              <a:rPr lang="en-GB" dirty="0">
                <a:solidFill>
                  <a:schemeClr val="accent1">
                    <a:lumMod val="75000"/>
                  </a:schemeClr>
                </a:solidFill>
                <a:latin typeface="Arial" panose="020B0604020202020204" pitchFamily="34" charset="0"/>
                <a:cs typeface="Arial" panose="020B0604020202020204" pitchFamily="34" charset="0"/>
              </a:rPr>
              <a:t>At the end of this slide deck, there is a glossary of LGBTQ+ terms that you may find helpful for your conversations with your students and colleagues. This is not an exhaustive list of all LGBTQ+ identities and any mentioned in this specific slide deck are highlighted in bold and underlined.</a:t>
            </a:r>
          </a:p>
        </p:txBody>
      </p:sp>
      <p:pic>
        <p:nvPicPr>
          <p:cNvPr id="1028" name="Picture 4">
            <a:extLst>
              <a:ext uri="{FF2B5EF4-FFF2-40B4-BE49-F238E27FC236}">
                <a16:creationId xmlns:a16="http://schemas.microsoft.com/office/drawing/2014/main" id="{C9FF694C-3CD3-4B12-8DDF-B7F0ED9AD8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321" b="24383"/>
          <a:stretch/>
        </p:blipFill>
        <p:spPr bwMode="auto">
          <a:xfrm>
            <a:off x="4289906" y="5438553"/>
            <a:ext cx="3133725" cy="1419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269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665228" y="99688"/>
            <a:ext cx="10015537"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800"/>
              <a:buFont typeface="Arial"/>
              <a:buNone/>
            </a:pPr>
            <a:r>
              <a:rPr lang="en-GB" sz="4800" b="1" dirty="0">
                <a:solidFill>
                  <a:schemeClr val="accent1">
                    <a:lumMod val="75000"/>
                  </a:schemeClr>
                </a:solidFill>
                <a:latin typeface="Arial"/>
                <a:ea typeface="Arial"/>
                <a:cs typeface="Arial"/>
                <a:sym typeface="Arial"/>
              </a:rPr>
              <a:t>Felix Warren (</a:t>
            </a:r>
            <a:r>
              <a:rPr lang="en-GB" sz="4800" b="1" dirty="0">
                <a:solidFill>
                  <a:schemeClr val="accent1">
                    <a:lumMod val="75000"/>
                  </a:schemeClr>
                </a:solidFill>
                <a:highlight>
                  <a:schemeClr val="lt1"/>
                </a:highlight>
                <a:latin typeface="Arial"/>
                <a:ea typeface="Arial"/>
                <a:cs typeface="Arial"/>
                <a:sym typeface="Arial"/>
              </a:rPr>
              <a:t>He/Him</a:t>
            </a:r>
            <a:r>
              <a:rPr lang="en-GB" sz="4800" b="1" dirty="0">
                <a:solidFill>
                  <a:schemeClr val="accent1">
                    <a:lumMod val="75000"/>
                  </a:schemeClr>
                </a:solidFill>
                <a:latin typeface="Arial"/>
                <a:ea typeface="Arial"/>
                <a:cs typeface="Arial"/>
                <a:sym typeface="Arial"/>
              </a:rPr>
              <a:t>)</a:t>
            </a:r>
            <a:endParaRPr dirty="0">
              <a:solidFill>
                <a:schemeClr val="accent1">
                  <a:lumMod val="75000"/>
                </a:schemeClr>
              </a:solidFill>
            </a:endParaRPr>
          </a:p>
        </p:txBody>
      </p:sp>
      <p:sp>
        <p:nvSpPr>
          <p:cNvPr id="111" name="Google Shape;111;p4"/>
          <p:cNvSpPr txBox="1">
            <a:spLocks noGrp="1"/>
          </p:cNvSpPr>
          <p:nvPr>
            <p:ph type="body" idx="1"/>
          </p:nvPr>
        </p:nvSpPr>
        <p:spPr>
          <a:xfrm>
            <a:off x="679459" y="1649787"/>
            <a:ext cx="6032426" cy="508892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GB" dirty="0">
                <a:solidFill>
                  <a:schemeClr val="accent1">
                    <a:lumMod val="75000"/>
                  </a:schemeClr>
                </a:solidFill>
                <a:latin typeface="Arial"/>
                <a:ea typeface="Arial"/>
                <a:cs typeface="Arial"/>
                <a:sym typeface="Arial"/>
              </a:rPr>
              <a:t>I am an engineering apprentice and soon to be technician working on the high voltage power supplies system for </a:t>
            </a:r>
            <a:r>
              <a:rPr lang="en-GB" dirty="0" err="1">
                <a:solidFill>
                  <a:schemeClr val="accent1">
                    <a:lumMod val="75000"/>
                  </a:schemeClr>
                </a:solidFill>
                <a:latin typeface="Arial"/>
                <a:ea typeface="Arial"/>
                <a:cs typeface="Arial"/>
                <a:sym typeface="Arial"/>
              </a:rPr>
              <a:t>Culham</a:t>
            </a:r>
            <a:r>
              <a:rPr lang="en-GB" dirty="0">
                <a:solidFill>
                  <a:schemeClr val="accent1">
                    <a:lumMod val="75000"/>
                  </a:schemeClr>
                </a:solidFill>
                <a:latin typeface="Arial"/>
                <a:ea typeface="Arial"/>
                <a:cs typeface="Arial"/>
                <a:sym typeface="Arial"/>
              </a:rPr>
              <a:t> Science Centre’s main fusion reactor. </a:t>
            </a:r>
            <a:endParaRPr dirty="0">
              <a:solidFill>
                <a:schemeClr val="accent1">
                  <a:lumMod val="75000"/>
                </a:schemeClr>
              </a:solidFill>
            </a:endParaRPr>
          </a:p>
          <a:p>
            <a:pPr marL="0" lvl="0" indent="0" algn="l" rtl="0">
              <a:lnSpc>
                <a:spcPct val="90000"/>
              </a:lnSpc>
              <a:spcBef>
                <a:spcPts val="1000"/>
              </a:spcBef>
              <a:spcAft>
                <a:spcPts val="0"/>
              </a:spcAft>
              <a:buClr>
                <a:schemeClr val="dk1"/>
              </a:buClr>
              <a:buSzPts val="1600"/>
              <a:buNone/>
            </a:pPr>
            <a:endParaRPr sz="1600" dirty="0">
              <a:solidFill>
                <a:schemeClr val="accent1">
                  <a:lumMod val="75000"/>
                </a:schemeClr>
              </a:solidFill>
              <a:latin typeface="Arial"/>
              <a:ea typeface="Arial"/>
              <a:cs typeface="Arial"/>
              <a:sym typeface="Arial"/>
            </a:endParaRPr>
          </a:p>
          <a:p>
            <a:pPr marL="0" lvl="0" indent="0" algn="l" rtl="0">
              <a:lnSpc>
                <a:spcPct val="90000"/>
              </a:lnSpc>
              <a:spcBef>
                <a:spcPts val="1000"/>
              </a:spcBef>
              <a:spcAft>
                <a:spcPts val="0"/>
              </a:spcAft>
              <a:buClr>
                <a:schemeClr val="dk1"/>
              </a:buClr>
              <a:buSzPts val="2800"/>
              <a:buNone/>
            </a:pPr>
            <a:r>
              <a:rPr lang="en-GB" dirty="0">
                <a:solidFill>
                  <a:schemeClr val="accent1">
                    <a:lumMod val="75000"/>
                  </a:schemeClr>
                </a:solidFill>
                <a:latin typeface="Arial"/>
                <a:ea typeface="Arial"/>
                <a:cs typeface="Arial"/>
                <a:sym typeface="Arial"/>
              </a:rPr>
              <a:t>I left college after AS-levels in 2017 to join the UK Atomic Energy Authority as an </a:t>
            </a:r>
            <a:r>
              <a:rPr lang="en-GB" b="1" dirty="0">
                <a:solidFill>
                  <a:schemeClr val="accent1">
                    <a:lumMod val="75000"/>
                  </a:schemeClr>
                </a:solidFill>
                <a:latin typeface="Arial"/>
                <a:ea typeface="Arial"/>
                <a:cs typeface="Arial"/>
                <a:sym typeface="Arial"/>
              </a:rPr>
              <a:t>apprentice</a:t>
            </a:r>
            <a:r>
              <a:rPr lang="en-GB" dirty="0">
                <a:solidFill>
                  <a:schemeClr val="accent1">
                    <a:lumMod val="75000"/>
                  </a:schemeClr>
                </a:solidFill>
                <a:latin typeface="Arial"/>
                <a:ea typeface="Arial"/>
                <a:cs typeface="Arial"/>
                <a:sym typeface="Arial"/>
              </a:rPr>
              <a:t>, this course lasts 4 years finishing in 2021.</a:t>
            </a:r>
            <a:endParaRPr dirty="0">
              <a:solidFill>
                <a:schemeClr val="accent1">
                  <a:lumMod val="75000"/>
                </a:schemeClr>
              </a:solidFill>
            </a:endParaRPr>
          </a:p>
        </p:txBody>
      </p:sp>
      <p:pic>
        <p:nvPicPr>
          <p:cNvPr id="112" name="Google Shape;112;p4"/>
          <p:cNvPicPr preferRelativeResize="0"/>
          <p:nvPr/>
        </p:nvPicPr>
        <p:blipFill rotWithShape="1">
          <a:blip r:embed="rId3">
            <a:alphaModFix/>
          </a:blip>
          <a:srcRect t="15844"/>
          <a:stretch/>
        </p:blipFill>
        <p:spPr>
          <a:xfrm>
            <a:off x="7547939" y="1425251"/>
            <a:ext cx="3075432" cy="4617363"/>
          </a:xfrm>
          <a:prstGeom prst="rect">
            <a:avLst/>
          </a:prstGeom>
          <a:noFill/>
          <a:ln w="9525" cap="flat" cmpd="sng">
            <a:solidFill>
              <a:schemeClr val="dk1"/>
            </a:solidFill>
            <a:prstDash val="solid"/>
            <a:round/>
            <a:headEnd type="none" w="sm" len="sm"/>
            <a:tailEnd type="none" w="sm" len="sm"/>
          </a:ln>
        </p:spPr>
      </p:pic>
      <p:pic>
        <p:nvPicPr>
          <p:cNvPr id="113" name="Google Shape;113;p4"/>
          <p:cNvPicPr preferRelativeResize="0"/>
          <p:nvPr/>
        </p:nvPicPr>
        <p:blipFill rotWithShape="1">
          <a:blip r:embed="rId4">
            <a:alphaModFix/>
          </a:blip>
          <a:srcRect/>
          <a:stretch/>
        </p:blipFill>
        <p:spPr>
          <a:xfrm>
            <a:off x="10733747" y="203383"/>
            <a:ext cx="1192053" cy="81471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GB" b="1" dirty="0">
                <a:solidFill>
                  <a:schemeClr val="accent1">
                    <a:lumMod val="75000"/>
                  </a:schemeClr>
                </a:solidFill>
                <a:latin typeface="Arial"/>
                <a:ea typeface="Arial"/>
                <a:cs typeface="Arial"/>
                <a:sym typeface="Arial"/>
              </a:rPr>
              <a:t>What is an apprenticeship?</a:t>
            </a:r>
            <a:endParaRPr dirty="0">
              <a:solidFill>
                <a:schemeClr val="accent1">
                  <a:lumMod val="75000"/>
                </a:schemeClr>
              </a:solidFill>
            </a:endParaRPr>
          </a:p>
        </p:txBody>
      </p:sp>
      <p:sp>
        <p:nvSpPr>
          <p:cNvPr id="120" name="Google Shape;120;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GB" dirty="0">
                <a:solidFill>
                  <a:schemeClr val="accent1">
                    <a:lumMod val="75000"/>
                  </a:schemeClr>
                </a:solidFill>
                <a:latin typeface="Arial"/>
                <a:ea typeface="Arial"/>
                <a:cs typeface="Arial"/>
                <a:sym typeface="Arial"/>
              </a:rPr>
              <a:t>An apprenticeship involves working in a job whilst gaining qualifications (for free!). You will learn and train for a specific job and at least 20% of your working hours will involve studying at a college, university or with a training provider.</a:t>
            </a:r>
            <a:endParaRPr dirty="0">
              <a:solidFill>
                <a:schemeClr val="accent1">
                  <a:lumMod val="75000"/>
                </a:schemeClr>
              </a:solidFill>
            </a:endParaRPr>
          </a:p>
          <a:p>
            <a:pPr marL="0" lvl="0" indent="0" algn="l" rtl="0">
              <a:lnSpc>
                <a:spcPct val="90000"/>
              </a:lnSpc>
              <a:spcBef>
                <a:spcPts val="1000"/>
              </a:spcBef>
              <a:spcAft>
                <a:spcPts val="0"/>
              </a:spcAft>
              <a:buClr>
                <a:schemeClr val="dk1"/>
              </a:buClr>
              <a:buSzPts val="2800"/>
              <a:buNone/>
            </a:pPr>
            <a:endParaRPr dirty="0">
              <a:solidFill>
                <a:schemeClr val="accent1">
                  <a:lumMod val="75000"/>
                </a:schemeClr>
              </a:solidFill>
              <a:latin typeface="Arial"/>
              <a:ea typeface="Arial"/>
              <a:cs typeface="Arial"/>
              <a:sym typeface="Arial"/>
            </a:endParaRPr>
          </a:p>
          <a:p>
            <a:pPr marL="0" lvl="0" indent="0" algn="l" rtl="0">
              <a:lnSpc>
                <a:spcPct val="90000"/>
              </a:lnSpc>
              <a:spcBef>
                <a:spcPts val="1000"/>
              </a:spcBef>
              <a:spcAft>
                <a:spcPts val="0"/>
              </a:spcAft>
              <a:buClr>
                <a:schemeClr val="dk1"/>
              </a:buClr>
              <a:buSzPts val="2800"/>
              <a:buNone/>
            </a:pPr>
            <a:r>
              <a:rPr lang="en-GB" dirty="0">
                <a:solidFill>
                  <a:schemeClr val="accent1">
                    <a:lumMod val="75000"/>
                  </a:schemeClr>
                </a:solidFill>
                <a:latin typeface="Arial"/>
                <a:ea typeface="Arial"/>
                <a:cs typeface="Arial"/>
                <a:sym typeface="Arial"/>
              </a:rPr>
              <a:t>There are different levels for apprenticeships, including university degree level, and can vary in length depending on the level. You can start an apprenticeship at the age of 16.</a:t>
            </a:r>
            <a:endParaRPr dirty="0">
              <a:solidFill>
                <a:schemeClr val="accent1">
                  <a:lumMod val="75000"/>
                </a:schemeClr>
              </a:solidFill>
            </a:endParaRPr>
          </a:p>
          <a:p>
            <a:pPr marL="0" lvl="0" indent="0" algn="l" rtl="0">
              <a:lnSpc>
                <a:spcPct val="90000"/>
              </a:lnSpc>
              <a:spcBef>
                <a:spcPts val="1000"/>
              </a:spcBef>
              <a:spcAft>
                <a:spcPts val="0"/>
              </a:spcAft>
              <a:buClr>
                <a:schemeClr val="dk1"/>
              </a:buClr>
              <a:buSzPts val="2800"/>
              <a:buNone/>
            </a:pPr>
            <a:endParaRPr dirty="0">
              <a:solidFill>
                <a:schemeClr val="accent1">
                  <a:lumMod val="75000"/>
                </a:schemeClr>
              </a:solidFill>
              <a:latin typeface="Arial"/>
              <a:ea typeface="Arial"/>
              <a:cs typeface="Arial"/>
              <a:sym typeface="Arial"/>
            </a:endParaRPr>
          </a:p>
          <a:p>
            <a:pPr marL="0" lvl="0" indent="0" algn="l" rtl="0">
              <a:lnSpc>
                <a:spcPct val="90000"/>
              </a:lnSpc>
              <a:spcBef>
                <a:spcPts val="1000"/>
              </a:spcBef>
              <a:spcAft>
                <a:spcPts val="0"/>
              </a:spcAft>
              <a:buClr>
                <a:schemeClr val="dk1"/>
              </a:buClr>
              <a:buSzPts val="2800"/>
              <a:buNone/>
            </a:pPr>
            <a:endParaRPr dirty="0">
              <a:solidFill>
                <a:schemeClr val="accent1">
                  <a:lumMod val="75000"/>
                </a:schemeClr>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GB" b="1" dirty="0">
                <a:solidFill>
                  <a:schemeClr val="accent1">
                    <a:lumMod val="75000"/>
                  </a:schemeClr>
                </a:solidFill>
                <a:latin typeface="Arial"/>
                <a:ea typeface="Arial"/>
                <a:cs typeface="Arial"/>
                <a:sym typeface="Arial"/>
              </a:rPr>
              <a:t>Why did I do an apprenticeship?</a:t>
            </a:r>
            <a:endParaRPr dirty="0">
              <a:solidFill>
                <a:schemeClr val="accent1">
                  <a:lumMod val="75000"/>
                </a:schemeClr>
              </a:solidFill>
            </a:endParaRPr>
          </a:p>
        </p:txBody>
      </p:sp>
      <p:sp>
        <p:nvSpPr>
          <p:cNvPr id="127" name="Google Shape;12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ct val="100000"/>
              <a:buNone/>
            </a:pPr>
            <a:r>
              <a:rPr lang="en-GB" dirty="0">
                <a:solidFill>
                  <a:schemeClr val="accent1">
                    <a:lumMod val="75000"/>
                  </a:schemeClr>
                </a:solidFill>
                <a:latin typeface="Arial"/>
                <a:ea typeface="Arial"/>
                <a:cs typeface="Arial"/>
                <a:sym typeface="Arial"/>
              </a:rPr>
              <a:t>I decided to do an apprenticeship because find practical, hands on learning to be preferable to traditional university academics. Over a 4 year course I can get fully qualified for the same position offered to post-graduates as well as gain access to bursaries and funds to complete my degree while I work.</a:t>
            </a:r>
          </a:p>
          <a:p>
            <a:pPr marL="0" lvl="0" indent="0" algn="l" rtl="0">
              <a:lnSpc>
                <a:spcPct val="90000"/>
              </a:lnSpc>
              <a:spcBef>
                <a:spcPts val="0"/>
              </a:spcBef>
              <a:spcAft>
                <a:spcPts val="0"/>
              </a:spcAft>
              <a:buClr>
                <a:schemeClr val="dk1"/>
              </a:buClr>
              <a:buSzPct val="100000"/>
              <a:buNone/>
            </a:pPr>
            <a:endParaRPr sz="1800" dirty="0">
              <a:solidFill>
                <a:schemeClr val="accent1">
                  <a:lumMod val="75000"/>
                </a:schemeClr>
              </a:solidFill>
              <a:latin typeface="Arial"/>
              <a:ea typeface="Arial"/>
              <a:cs typeface="Arial"/>
              <a:sym typeface="Arial"/>
            </a:endParaRPr>
          </a:p>
          <a:p>
            <a:pPr marL="0" lvl="0" indent="0" algn="l" rtl="0">
              <a:lnSpc>
                <a:spcPct val="90000"/>
              </a:lnSpc>
              <a:spcBef>
                <a:spcPts val="1000"/>
              </a:spcBef>
              <a:spcAft>
                <a:spcPts val="0"/>
              </a:spcAft>
              <a:buClr>
                <a:schemeClr val="dk1"/>
              </a:buClr>
              <a:buSzPct val="100000"/>
              <a:buNone/>
            </a:pPr>
            <a:r>
              <a:rPr lang="en-GB" sz="2800" dirty="0">
                <a:solidFill>
                  <a:schemeClr val="accent1">
                    <a:lumMod val="75000"/>
                  </a:schemeClr>
                </a:solidFill>
                <a:latin typeface="Arial"/>
                <a:ea typeface="Arial"/>
                <a:cs typeface="Arial"/>
                <a:sym typeface="Arial"/>
              </a:rPr>
              <a:t>During my time as an apprentice I have worked in a half dozen different departments and roles as well as had the opportunity to partake in outreach, communications and recruitment events where I have found I enjoy presenting and talking to people about STEM topics, apprenticeships and the career options available in these areas. </a:t>
            </a:r>
            <a:endParaRPr dirty="0">
              <a:solidFill>
                <a:schemeClr val="accent1">
                  <a:lumMod val="75000"/>
                </a:schemeClr>
              </a:solidFill>
            </a:endParaRPr>
          </a:p>
          <a:p>
            <a:pPr marL="0" lvl="0" indent="0" algn="l" rtl="0">
              <a:lnSpc>
                <a:spcPct val="90000"/>
              </a:lnSpc>
              <a:spcBef>
                <a:spcPts val="1000"/>
              </a:spcBef>
              <a:spcAft>
                <a:spcPts val="0"/>
              </a:spcAft>
              <a:buClr>
                <a:schemeClr val="dk1"/>
              </a:buClr>
              <a:buSzPct val="100000"/>
              <a:buNone/>
            </a:pPr>
            <a:endParaRPr dirty="0">
              <a:solidFill>
                <a:schemeClr val="accent1">
                  <a:lumMod val="75000"/>
                </a:schemeClr>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7"/>
          <p:cNvSpPr txBox="1">
            <a:spLocks noGrp="1"/>
          </p:cNvSpPr>
          <p:nvPr>
            <p:ph type="title"/>
          </p:nvPr>
        </p:nvSpPr>
        <p:spPr>
          <a:xfrm>
            <a:off x="-1847380" y="119896"/>
            <a:ext cx="10015537"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800"/>
              <a:buFont typeface="Arial"/>
              <a:buNone/>
            </a:pPr>
            <a:r>
              <a:rPr lang="en-GB" sz="4800" b="1" dirty="0">
                <a:solidFill>
                  <a:schemeClr val="accent1">
                    <a:lumMod val="75000"/>
                  </a:schemeClr>
                </a:solidFill>
                <a:latin typeface="Arial"/>
                <a:ea typeface="Arial"/>
                <a:cs typeface="Arial"/>
                <a:sym typeface="Arial"/>
              </a:rPr>
              <a:t>More about Felix</a:t>
            </a:r>
            <a:endParaRPr dirty="0">
              <a:solidFill>
                <a:schemeClr val="accent1">
                  <a:lumMod val="75000"/>
                </a:schemeClr>
              </a:solidFill>
            </a:endParaRPr>
          </a:p>
        </p:txBody>
      </p:sp>
      <p:sp>
        <p:nvSpPr>
          <p:cNvPr id="134" name="Google Shape;134;p7"/>
          <p:cNvSpPr txBox="1">
            <a:spLocks noGrp="1"/>
          </p:cNvSpPr>
          <p:nvPr>
            <p:ph type="body" idx="1"/>
          </p:nvPr>
        </p:nvSpPr>
        <p:spPr>
          <a:xfrm>
            <a:off x="679459" y="1461558"/>
            <a:ext cx="6032426" cy="467787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GB" sz="2400" dirty="0">
                <a:solidFill>
                  <a:schemeClr val="accent1">
                    <a:lumMod val="75000"/>
                  </a:schemeClr>
                </a:solidFill>
                <a:latin typeface="Arial"/>
                <a:ea typeface="Arial"/>
                <a:cs typeface="Arial"/>
                <a:sym typeface="Arial"/>
              </a:rPr>
              <a:t>During my career some highlights would be presenting at the 2019 Public Awareness of Research Infrastructure conference where I got to talk about my work with EURO-Fusion as well as my time at the apprentice college where I got to learn a large number of useful engineering skills. </a:t>
            </a:r>
            <a:endParaRPr dirty="0">
              <a:solidFill>
                <a:schemeClr val="accent1">
                  <a:lumMod val="75000"/>
                </a:schemeClr>
              </a:solidFill>
            </a:endParaRPr>
          </a:p>
          <a:p>
            <a:pPr marL="0" lvl="0" indent="0" algn="l" rtl="0">
              <a:lnSpc>
                <a:spcPct val="90000"/>
              </a:lnSpc>
              <a:spcBef>
                <a:spcPts val="0"/>
              </a:spcBef>
              <a:spcAft>
                <a:spcPts val="0"/>
              </a:spcAft>
              <a:buClr>
                <a:schemeClr val="dk1"/>
              </a:buClr>
              <a:buSzPts val="2400"/>
              <a:buNone/>
            </a:pPr>
            <a:endParaRPr sz="2400" b="0" i="0" u="none" strike="noStrike" dirty="0">
              <a:solidFill>
                <a:schemeClr val="accent1">
                  <a:lumMod val="75000"/>
                </a:schemeClr>
              </a:solidFill>
              <a:latin typeface="Arial"/>
              <a:ea typeface="Arial"/>
              <a:cs typeface="Arial"/>
              <a:sym typeface="Arial"/>
            </a:endParaRPr>
          </a:p>
          <a:p>
            <a:pPr marL="0" lvl="0" indent="0" algn="l" rtl="0">
              <a:lnSpc>
                <a:spcPct val="90000"/>
              </a:lnSpc>
              <a:spcBef>
                <a:spcPts val="0"/>
              </a:spcBef>
              <a:spcAft>
                <a:spcPts val="0"/>
              </a:spcAft>
              <a:buClr>
                <a:srgbClr val="000000"/>
              </a:buClr>
              <a:buSzPts val="2400"/>
              <a:buNone/>
            </a:pPr>
            <a:r>
              <a:rPr lang="en-GB" sz="2400" b="0" i="0" u="none" strike="noStrike" dirty="0">
                <a:solidFill>
                  <a:schemeClr val="accent1">
                    <a:lumMod val="75000"/>
                  </a:schemeClr>
                </a:solidFill>
                <a:latin typeface="Arial"/>
                <a:ea typeface="Arial"/>
                <a:cs typeface="Arial"/>
                <a:sym typeface="Arial"/>
              </a:rPr>
              <a:t>I identify as Pansexual. Outside of work I spend my time gardening, keeping fit and running tabletop RPGs such as Dungeons &amp; Dragons or Cyberpunk2020. </a:t>
            </a:r>
            <a:endParaRPr sz="2400" b="0" dirty="0">
              <a:solidFill>
                <a:schemeClr val="accent1">
                  <a:lumMod val="75000"/>
                </a:schemeClr>
              </a:solidFill>
            </a:endParaRPr>
          </a:p>
          <a:p>
            <a:pPr marL="0" lvl="0" indent="0" algn="l" rtl="0">
              <a:lnSpc>
                <a:spcPct val="90000"/>
              </a:lnSpc>
              <a:spcBef>
                <a:spcPts val="1000"/>
              </a:spcBef>
              <a:spcAft>
                <a:spcPts val="0"/>
              </a:spcAft>
              <a:buClr>
                <a:schemeClr val="dk1"/>
              </a:buClr>
              <a:buSzPts val="2400"/>
              <a:buNone/>
            </a:pPr>
            <a:endParaRPr sz="2400" dirty="0">
              <a:solidFill>
                <a:schemeClr val="accent1">
                  <a:lumMod val="75000"/>
                </a:schemeClr>
              </a:solidFill>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endParaRPr sz="2400" dirty="0">
              <a:solidFill>
                <a:schemeClr val="accent1">
                  <a:lumMod val="75000"/>
                </a:schemeClr>
              </a:solidFill>
              <a:latin typeface="Arial"/>
              <a:ea typeface="Arial"/>
              <a:cs typeface="Arial"/>
              <a:sym typeface="Arial"/>
            </a:endParaRPr>
          </a:p>
        </p:txBody>
      </p:sp>
      <p:pic>
        <p:nvPicPr>
          <p:cNvPr id="136" name="Google Shape;136;p7"/>
          <p:cNvPicPr preferRelativeResize="0"/>
          <p:nvPr/>
        </p:nvPicPr>
        <p:blipFill rotWithShape="1">
          <a:blip r:embed="rId3">
            <a:alphaModFix/>
          </a:blip>
          <a:srcRect l="12943" r="22373"/>
          <a:stretch/>
        </p:blipFill>
        <p:spPr>
          <a:xfrm>
            <a:off x="7062896" y="1314819"/>
            <a:ext cx="3950319" cy="4881133"/>
          </a:xfrm>
          <a:prstGeom prst="rect">
            <a:avLst/>
          </a:prstGeom>
          <a:noFill/>
          <a:ln>
            <a:noFill/>
          </a:ln>
        </p:spPr>
      </p:pic>
      <p:pic>
        <p:nvPicPr>
          <p:cNvPr id="6" name="Google Shape;113;p4">
            <a:extLst>
              <a:ext uri="{FF2B5EF4-FFF2-40B4-BE49-F238E27FC236}">
                <a16:creationId xmlns:a16="http://schemas.microsoft.com/office/drawing/2014/main" id="{BFDBD827-FAB4-4E21-8BBD-B240D33144FB}"/>
              </a:ext>
            </a:extLst>
          </p:cNvPr>
          <p:cNvPicPr preferRelativeResize="0"/>
          <p:nvPr/>
        </p:nvPicPr>
        <p:blipFill rotWithShape="1">
          <a:blip r:embed="rId4">
            <a:alphaModFix/>
          </a:blip>
          <a:srcRect/>
          <a:stretch/>
        </p:blipFill>
        <p:spPr>
          <a:xfrm>
            <a:off x="10733747" y="203383"/>
            <a:ext cx="1192053" cy="81471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A4E78-3D41-4B36-8D54-08AE281AE774}"/>
              </a:ext>
            </a:extLst>
          </p:cNvPr>
          <p:cNvSpPr>
            <a:spLocks noGrp="1"/>
          </p:cNvSpPr>
          <p:nvPr>
            <p:ph type="title"/>
          </p:nvPr>
        </p:nvSpPr>
        <p:spPr/>
        <p:txBody>
          <a:bodyPr>
            <a:normAutofit/>
          </a:bodyPr>
          <a:lstStyle/>
          <a:p>
            <a:r>
              <a:rPr lang="en-GB" sz="6000" b="1" dirty="0">
                <a:solidFill>
                  <a:schemeClr val="accent1">
                    <a:lumMod val="75000"/>
                  </a:schemeClr>
                </a:solidFill>
                <a:latin typeface="Arial" panose="020B0604020202020204" pitchFamily="34" charset="0"/>
                <a:cs typeface="Arial" panose="020B0604020202020204" pitchFamily="34" charset="0"/>
              </a:rPr>
              <a:t>Practice question (KS2)</a:t>
            </a:r>
          </a:p>
        </p:txBody>
      </p:sp>
      <p:sp>
        <p:nvSpPr>
          <p:cNvPr id="3" name="Content Placeholder 2">
            <a:extLst>
              <a:ext uri="{FF2B5EF4-FFF2-40B4-BE49-F238E27FC236}">
                <a16:creationId xmlns:a16="http://schemas.microsoft.com/office/drawing/2014/main" id="{194AB4B2-6FBE-4F7F-ADF1-D0E807824BB4}"/>
              </a:ext>
            </a:extLst>
          </p:cNvPr>
          <p:cNvSpPr>
            <a:spLocks noGrp="1"/>
          </p:cNvSpPr>
          <p:nvPr>
            <p:ph idx="1"/>
          </p:nvPr>
        </p:nvSpPr>
        <p:spPr>
          <a:xfrm>
            <a:off x="838200" y="1825625"/>
            <a:ext cx="10515600" cy="2602561"/>
          </a:xfrm>
        </p:spPr>
        <p:txBody>
          <a:bodyPr>
            <a:normAutofit/>
          </a:bodyPr>
          <a:lstStyle/>
          <a:p>
            <a:pPr marL="0" indent="0">
              <a:buNone/>
            </a:pPr>
            <a:endParaRPr lang="en-GB" dirty="0">
              <a:highlight>
                <a:srgbClr val="FFFF00"/>
              </a:highlight>
            </a:endParaRPr>
          </a:p>
          <a:p>
            <a:pPr marL="0" indent="0">
              <a:buNone/>
            </a:pPr>
            <a:endParaRPr lang="en-GB" dirty="0"/>
          </a:p>
        </p:txBody>
      </p:sp>
      <p:sp>
        <p:nvSpPr>
          <p:cNvPr id="4" name="Content Placeholder 2">
            <a:extLst>
              <a:ext uri="{FF2B5EF4-FFF2-40B4-BE49-F238E27FC236}">
                <a16:creationId xmlns:a16="http://schemas.microsoft.com/office/drawing/2014/main" id="{5D53D62F-8116-4681-82C9-1F3CC1096C29}"/>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solidFill>
                  <a:schemeClr val="accent1">
                    <a:lumMod val="75000"/>
                  </a:schemeClr>
                </a:solidFill>
                <a:latin typeface="Arial" panose="020B0604020202020204" pitchFamily="34" charset="0"/>
                <a:cs typeface="Arial" panose="020B0604020202020204" pitchFamily="34" charset="0"/>
              </a:rPr>
              <a:t>Felix works at </a:t>
            </a:r>
            <a:r>
              <a:rPr lang="en-GB" dirty="0" err="1">
                <a:solidFill>
                  <a:schemeClr val="accent1">
                    <a:lumMod val="75000"/>
                  </a:schemeClr>
                </a:solidFill>
                <a:latin typeface="Arial" panose="020B0604020202020204" pitchFamily="34" charset="0"/>
                <a:cs typeface="Arial" panose="020B0604020202020204" pitchFamily="34" charset="0"/>
              </a:rPr>
              <a:t>Culham</a:t>
            </a:r>
            <a:r>
              <a:rPr lang="en-GB" dirty="0">
                <a:solidFill>
                  <a:schemeClr val="accent1">
                    <a:lumMod val="75000"/>
                  </a:schemeClr>
                </a:solidFill>
                <a:latin typeface="Arial" panose="020B0604020202020204" pitchFamily="34" charset="0"/>
                <a:cs typeface="Arial" panose="020B0604020202020204" pitchFamily="34" charset="0"/>
              </a:rPr>
              <a:t> Centre for Fusion Energy. They look into how we can use nuclear fusion in nuclear power centres in order to generate electricity which can be used at home.</a:t>
            </a:r>
          </a:p>
          <a:p>
            <a:pPr marL="0" indent="0">
              <a:buFont typeface="Arial" panose="020B0604020202020204" pitchFamily="34" charset="0"/>
              <a:buNone/>
            </a:pPr>
            <a:endParaRPr lang="en-GB" sz="2000" dirty="0">
              <a:solidFill>
                <a:schemeClr val="accent1">
                  <a:lumMod val="75000"/>
                </a:schemeClr>
              </a:solidFill>
              <a:latin typeface="Arial" panose="020B0604020202020204" pitchFamily="34" charset="0"/>
              <a:cs typeface="Arial" panose="020B0604020202020204" pitchFamily="34" charset="0"/>
            </a:endParaRPr>
          </a:p>
          <a:p>
            <a:pPr marL="0" indent="0">
              <a:buNone/>
            </a:pPr>
            <a:r>
              <a:rPr lang="en-GB" dirty="0">
                <a:solidFill>
                  <a:schemeClr val="accent1">
                    <a:lumMod val="75000"/>
                  </a:schemeClr>
                </a:solidFill>
                <a:latin typeface="Arial" panose="020B0604020202020204" pitchFamily="34" charset="0"/>
                <a:cs typeface="Arial" panose="020B0604020202020204" pitchFamily="34" charset="0"/>
              </a:rPr>
              <a:t>Label these different electrical symbols.</a:t>
            </a:r>
          </a:p>
        </p:txBody>
      </p:sp>
      <p:cxnSp>
        <p:nvCxnSpPr>
          <p:cNvPr id="6" name="Straight Connector 5">
            <a:extLst>
              <a:ext uri="{FF2B5EF4-FFF2-40B4-BE49-F238E27FC236}">
                <a16:creationId xmlns:a16="http://schemas.microsoft.com/office/drawing/2014/main" id="{7AA3910C-C2E6-4988-B615-F86963584913}"/>
              </a:ext>
            </a:extLst>
          </p:cNvPr>
          <p:cNvCxnSpPr/>
          <p:nvPr/>
        </p:nvCxnSpPr>
        <p:spPr>
          <a:xfrm>
            <a:off x="1935333" y="4623369"/>
            <a:ext cx="0" cy="1349406"/>
          </a:xfrm>
          <a:prstGeom prst="line">
            <a:avLst/>
          </a:prstGeom>
          <a:ln w="76200">
            <a:solidFill>
              <a:schemeClr val="accent1">
                <a:lumMod val="75000"/>
              </a:schemeClr>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5BF22C75-BDE3-45E0-AECE-0B8F29A46197}"/>
              </a:ext>
            </a:extLst>
          </p:cNvPr>
          <p:cNvCxnSpPr>
            <a:cxnSpLocks/>
          </p:cNvCxnSpPr>
          <p:nvPr/>
        </p:nvCxnSpPr>
        <p:spPr>
          <a:xfrm>
            <a:off x="2238653" y="5024760"/>
            <a:ext cx="0" cy="603266"/>
          </a:xfrm>
          <a:prstGeom prst="line">
            <a:avLst/>
          </a:prstGeom>
          <a:ln w="76200">
            <a:solidFill>
              <a:schemeClr val="accent1">
                <a:lumMod val="75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CFA14E39-EDA4-4824-9D7D-71DA34695382}"/>
              </a:ext>
            </a:extLst>
          </p:cNvPr>
          <p:cNvCxnSpPr>
            <a:cxnSpLocks/>
          </p:cNvCxnSpPr>
          <p:nvPr/>
        </p:nvCxnSpPr>
        <p:spPr>
          <a:xfrm flipH="1">
            <a:off x="3721224" y="5299553"/>
            <a:ext cx="1347925" cy="0"/>
          </a:xfrm>
          <a:prstGeom prst="line">
            <a:avLst/>
          </a:prstGeom>
          <a:ln w="76200">
            <a:solidFill>
              <a:schemeClr val="accent1">
                <a:lumMod val="75000"/>
              </a:schemeClr>
            </a:solidFill>
          </a:ln>
        </p:spPr>
        <p:style>
          <a:lnRef idx="1">
            <a:schemeClr val="dk1"/>
          </a:lnRef>
          <a:fillRef idx="0">
            <a:schemeClr val="dk1"/>
          </a:fillRef>
          <a:effectRef idx="0">
            <a:schemeClr val="dk1"/>
          </a:effectRef>
          <a:fontRef idx="minor">
            <a:schemeClr val="tx1"/>
          </a:fontRef>
        </p:style>
      </p:cxnSp>
      <p:sp>
        <p:nvSpPr>
          <p:cNvPr id="13" name="Oval 12">
            <a:extLst>
              <a:ext uri="{FF2B5EF4-FFF2-40B4-BE49-F238E27FC236}">
                <a16:creationId xmlns:a16="http://schemas.microsoft.com/office/drawing/2014/main" id="{D05EFDED-5DF2-4A4E-9C4A-709570B0824D}"/>
              </a:ext>
            </a:extLst>
          </p:cNvPr>
          <p:cNvSpPr/>
          <p:nvPr/>
        </p:nvSpPr>
        <p:spPr>
          <a:xfrm>
            <a:off x="6312023" y="4507959"/>
            <a:ext cx="1704503" cy="1636743"/>
          </a:xfrm>
          <a:prstGeom prst="ellipse">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47D85EF0-E089-47CC-83F3-2CEA97C182F1}"/>
              </a:ext>
            </a:extLst>
          </p:cNvPr>
          <p:cNvCxnSpPr>
            <a:cxnSpLocks/>
            <a:stCxn id="13" idx="5"/>
            <a:endCxn id="13" idx="1"/>
          </p:cNvCxnSpPr>
          <p:nvPr/>
        </p:nvCxnSpPr>
        <p:spPr>
          <a:xfrm flipH="1" flipV="1">
            <a:off x="6561642" y="4747654"/>
            <a:ext cx="1205265" cy="1157353"/>
          </a:xfrm>
          <a:prstGeom prst="line">
            <a:avLst/>
          </a:prstGeom>
          <a:ln w="76200">
            <a:solidFill>
              <a:schemeClr val="accent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FBBBFBDE-1048-4EFF-96EA-5ECA2DF7CEB0}"/>
              </a:ext>
            </a:extLst>
          </p:cNvPr>
          <p:cNvCxnSpPr>
            <a:cxnSpLocks/>
            <a:stCxn id="13" idx="3"/>
            <a:endCxn id="13" idx="7"/>
          </p:cNvCxnSpPr>
          <p:nvPr/>
        </p:nvCxnSpPr>
        <p:spPr>
          <a:xfrm flipV="1">
            <a:off x="6561642" y="4747654"/>
            <a:ext cx="1205265" cy="1157353"/>
          </a:xfrm>
          <a:prstGeom prst="line">
            <a:avLst/>
          </a:prstGeom>
          <a:ln w="76200">
            <a:solidFill>
              <a:schemeClr val="accent1">
                <a:lumMod val="75000"/>
              </a:schemeClr>
            </a:solidFill>
          </a:ln>
        </p:spPr>
        <p:style>
          <a:lnRef idx="1">
            <a:schemeClr val="dk1"/>
          </a:lnRef>
          <a:fillRef idx="0">
            <a:schemeClr val="dk1"/>
          </a:fillRef>
          <a:effectRef idx="0">
            <a:schemeClr val="dk1"/>
          </a:effectRef>
          <a:fontRef idx="minor">
            <a:schemeClr val="tx1"/>
          </a:fontRef>
        </p:style>
      </p:cxnSp>
      <p:sp>
        <p:nvSpPr>
          <p:cNvPr id="21" name="Oval 20">
            <a:extLst>
              <a:ext uri="{FF2B5EF4-FFF2-40B4-BE49-F238E27FC236}">
                <a16:creationId xmlns:a16="http://schemas.microsoft.com/office/drawing/2014/main" id="{7570B5BB-B33D-4AEE-B298-D49414070EFA}"/>
              </a:ext>
            </a:extLst>
          </p:cNvPr>
          <p:cNvSpPr/>
          <p:nvPr/>
        </p:nvSpPr>
        <p:spPr>
          <a:xfrm>
            <a:off x="9012315" y="4440490"/>
            <a:ext cx="1704503" cy="1636743"/>
          </a:xfrm>
          <a:prstGeom prst="ellipse">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43CCD655-959E-42F0-A0C4-466D85C1F0BB}"/>
              </a:ext>
            </a:extLst>
          </p:cNvPr>
          <p:cNvSpPr txBox="1"/>
          <p:nvPr/>
        </p:nvSpPr>
        <p:spPr>
          <a:xfrm>
            <a:off x="9259272" y="4463572"/>
            <a:ext cx="1210588" cy="1569660"/>
          </a:xfrm>
          <a:prstGeom prst="rect">
            <a:avLst/>
          </a:prstGeom>
          <a:noFill/>
          <a:ln>
            <a:noFill/>
          </a:ln>
        </p:spPr>
        <p:txBody>
          <a:bodyPr wrap="none" rtlCol="0">
            <a:spAutoFit/>
          </a:bodyPr>
          <a:lstStyle/>
          <a:p>
            <a:pPr algn="ctr"/>
            <a:r>
              <a:rPr lang="en-GB" sz="9600" b="1" dirty="0">
                <a:solidFill>
                  <a:schemeClr val="accent1">
                    <a:lumMod val="75000"/>
                  </a:schemeClr>
                </a:solidFill>
                <a:latin typeface="+mj-lt"/>
              </a:rPr>
              <a:t>M</a:t>
            </a:r>
          </a:p>
        </p:txBody>
      </p:sp>
    </p:spTree>
    <p:extLst>
      <p:ext uri="{BB962C8B-B14F-4D97-AF65-F5344CB8AC3E}">
        <p14:creationId xmlns:p14="http://schemas.microsoft.com/office/powerpoint/2010/main" val="2767790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A4E78-3D41-4B36-8D54-08AE281AE774}"/>
              </a:ext>
            </a:extLst>
          </p:cNvPr>
          <p:cNvSpPr>
            <a:spLocks noGrp="1"/>
          </p:cNvSpPr>
          <p:nvPr>
            <p:ph type="title"/>
          </p:nvPr>
        </p:nvSpPr>
        <p:spPr/>
        <p:txBody>
          <a:bodyPr>
            <a:normAutofit/>
          </a:bodyPr>
          <a:lstStyle/>
          <a:p>
            <a:r>
              <a:rPr lang="en-GB" sz="6000" b="1" dirty="0">
                <a:solidFill>
                  <a:schemeClr val="accent1">
                    <a:lumMod val="75000"/>
                  </a:schemeClr>
                </a:solidFill>
                <a:latin typeface="Arial" panose="020B0604020202020204" pitchFamily="34" charset="0"/>
                <a:cs typeface="Arial" panose="020B0604020202020204" pitchFamily="34" charset="0"/>
              </a:rPr>
              <a:t>Practice question (KS2)</a:t>
            </a:r>
          </a:p>
        </p:txBody>
      </p:sp>
      <p:sp>
        <p:nvSpPr>
          <p:cNvPr id="3" name="Content Placeholder 2">
            <a:extLst>
              <a:ext uri="{FF2B5EF4-FFF2-40B4-BE49-F238E27FC236}">
                <a16:creationId xmlns:a16="http://schemas.microsoft.com/office/drawing/2014/main" id="{194AB4B2-6FBE-4F7F-ADF1-D0E807824BB4}"/>
              </a:ext>
            </a:extLst>
          </p:cNvPr>
          <p:cNvSpPr>
            <a:spLocks noGrp="1"/>
          </p:cNvSpPr>
          <p:nvPr>
            <p:ph idx="1"/>
          </p:nvPr>
        </p:nvSpPr>
        <p:spPr>
          <a:xfrm>
            <a:off x="838200" y="1825625"/>
            <a:ext cx="10515600" cy="2602561"/>
          </a:xfrm>
        </p:spPr>
        <p:txBody>
          <a:bodyPr>
            <a:normAutofit/>
          </a:bodyPr>
          <a:lstStyle/>
          <a:p>
            <a:pPr marL="0" indent="0">
              <a:buNone/>
            </a:pPr>
            <a:endParaRPr lang="en-GB" dirty="0">
              <a:solidFill>
                <a:schemeClr val="accent1">
                  <a:lumMod val="75000"/>
                </a:schemeClr>
              </a:solidFill>
              <a:highlight>
                <a:srgbClr val="FFFF00"/>
              </a:highlight>
            </a:endParaRPr>
          </a:p>
          <a:p>
            <a:pPr marL="0" indent="0">
              <a:buNone/>
            </a:pPr>
            <a:endParaRPr lang="en-GB" dirty="0">
              <a:solidFill>
                <a:schemeClr val="accent1">
                  <a:lumMod val="75000"/>
                </a:schemeClr>
              </a:solidFill>
            </a:endParaRPr>
          </a:p>
        </p:txBody>
      </p:sp>
      <p:sp>
        <p:nvSpPr>
          <p:cNvPr id="4" name="Content Placeholder 2">
            <a:extLst>
              <a:ext uri="{FF2B5EF4-FFF2-40B4-BE49-F238E27FC236}">
                <a16:creationId xmlns:a16="http://schemas.microsoft.com/office/drawing/2014/main" id="{5D53D62F-8116-4681-82C9-1F3CC1096C29}"/>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solidFill>
                  <a:schemeClr val="accent1">
                    <a:lumMod val="75000"/>
                  </a:schemeClr>
                </a:solidFill>
                <a:latin typeface="Arial" panose="020B0604020202020204" pitchFamily="34" charset="0"/>
                <a:cs typeface="Arial" panose="020B0604020202020204" pitchFamily="34" charset="0"/>
              </a:rPr>
              <a:t>Felix works at </a:t>
            </a:r>
            <a:r>
              <a:rPr lang="en-GB" dirty="0" err="1">
                <a:solidFill>
                  <a:schemeClr val="accent1">
                    <a:lumMod val="75000"/>
                  </a:schemeClr>
                </a:solidFill>
                <a:latin typeface="Arial" panose="020B0604020202020204" pitchFamily="34" charset="0"/>
                <a:cs typeface="Arial" panose="020B0604020202020204" pitchFamily="34" charset="0"/>
              </a:rPr>
              <a:t>Culham</a:t>
            </a:r>
            <a:r>
              <a:rPr lang="en-GB" dirty="0">
                <a:solidFill>
                  <a:schemeClr val="accent1">
                    <a:lumMod val="75000"/>
                  </a:schemeClr>
                </a:solidFill>
                <a:latin typeface="Arial" panose="020B0604020202020204" pitchFamily="34" charset="0"/>
                <a:cs typeface="Arial" panose="020B0604020202020204" pitchFamily="34" charset="0"/>
              </a:rPr>
              <a:t> Centre for Fusion Energy. They look into how we can use nuclear fusion in nuclear power centres in order to generate electricity which can be used at home.</a:t>
            </a:r>
          </a:p>
          <a:p>
            <a:pPr marL="0" indent="0">
              <a:buFont typeface="Arial" panose="020B0604020202020204" pitchFamily="34" charset="0"/>
              <a:buNone/>
            </a:pPr>
            <a:endParaRPr lang="en-GB" sz="2000" dirty="0">
              <a:solidFill>
                <a:schemeClr val="accent1">
                  <a:lumMod val="75000"/>
                </a:schemeClr>
              </a:solidFill>
              <a:latin typeface="Arial" panose="020B0604020202020204" pitchFamily="34" charset="0"/>
              <a:cs typeface="Arial" panose="020B0604020202020204" pitchFamily="34" charset="0"/>
            </a:endParaRPr>
          </a:p>
          <a:p>
            <a:pPr marL="0" indent="0">
              <a:buNone/>
            </a:pPr>
            <a:r>
              <a:rPr lang="en-GB" dirty="0">
                <a:solidFill>
                  <a:schemeClr val="accent1">
                    <a:lumMod val="75000"/>
                  </a:schemeClr>
                </a:solidFill>
                <a:latin typeface="Arial" panose="020B0604020202020204" pitchFamily="34" charset="0"/>
                <a:cs typeface="Arial" panose="020B0604020202020204" pitchFamily="34" charset="0"/>
              </a:rPr>
              <a:t>Label these different electrical symbols.</a:t>
            </a:r>
          </a:p>
        </p:txBody>
      </p:sp>
      <p:cxnSp>
        <p:nvCxnSpPr>
          <p:cNvPr id="6" name="Straight Connector 5">
            <a:extLst>
              <a:ext uri="{FF2B5EF4-FFF2-40B4-BE49-F238E27FC236}">
                <a16:creationId xmlns:a16="http://schemas.microsoft.com/office/drawing/2014/main" id="{7AA3910C-C2E6-4988-B615-F86963584913}"/>
              </a:ext>
            </a:extLst>
          </p:cNvPr>
          <p:cNvCxnSpPr/>
          <p:nvPr/>
        </p:nvCxnSpPr>
        <p:spPr>
          <a:xfrm>
            <a:off x="1935333" y="4623369"/>
            <a:ext cx="0" cy="1349406"/>
          </a:xfrm>
          <a:prstGeom prst="line">
            <a:avLst/>
          </a:prstGeom>
          <a:ln w="76200">
            <a:solidFill>
              <a:schemeClr val="accent5">
                <a:lumMod val="75000"/>
              </a:schemeClr>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5BF22C75-BDE3-45E0-AECE-0B8F29A46197}"/>
              </a:ext>
            </a:extLst>
          </p:cNvPr>
          <p:cNvCxnSpPr>
            <a:cxnSpLocks/>
          </p:cNvCxnSpPr>
          <p:nvPr/>
        </p:nvCxnSpPr>
        <p:spPr>
          <a:xfrm>
            <a:off x="2238653" y="5024760"/>
            <a:ext cx="0" cy="603266"/>
          </a:xfrm>
          <a:prstGeom prst="line">
            <a:avLst/>
          </a:prstGeom>
          <a:ln w="76200">
            <a:solidFill>
              <a:schemeClr val="accent5">
                <a:lumMod val="75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CFA14E39-EDA4-4824-9D7D-71DA34695382}"/>
              </a:ext>
            </a:extLst>
          </p:cNvPr>
          <p:cNvCxnSpPr>
            <a:cxnSpLocks/>
          </p:cNvCxnSpPr>
          <p:nvPr/>
        </p:nvCxnSpPr>
        <p:spPr>
          <a:xfrm flipH="1">
            <a:off x="3721224" y="5299553"/>
            <a:ext cx="1347925" cy="0"/>
          </a:xfrm>
          <a:prstGeom prst="line">
            <a:avLst/>
          </a:prstGeom>
          <a:ln w="76200">
            <a:solidFill>
              <a:schemeClr val="accent5">
                <a:lumMod val="75000"/>
              </a:schemeClr>
            </a:solidFill>
          </a:ln>
        </p:spPr>
        <p:style>
          <a:lnRef idx="1">
            <a:schemeClr val="dk1"/>
          </a:lnRef>
          <a:fillRef idx="0">
            <a:schemeClr val="dk1"/>
          </a:fillRef>
          <a:effectRef idx="0">
            <a:schemeClr val="dk1"/>
          </a:effectRef>
          <a:fontRef idx="minor">
            <a:schemeClr val="tx1"/>
          </a:fontRef>
        </p:style>
      </p:cxnSp>
      <p:sp>
        <p:nvSpPr>
          <p:cNvPr id="13" name="Oval 12">
            <a:extLst>
              <a:ext uri="{FF2B5EF4-FFF2-40B4-BE49-F238E27FC236}">
                <a16:creationId xmlns:a16="http://schemas.microsoft.com/office/drawing/2014/main" id="{D05EFDED-5DF2-4A4E-9C4A-709570B0824D}"/>
              </a:ext>
            </a:extLst>
          </p:cNvPr>
          <p:cNvSpPr/>
          <p:nvPr/>
        </p:nvSpPr>
        <p:spPr>
          <a:xfrm>
            <a:off x="6312023" y="4507959"/>
            <a:ext cx="1704503" cy="1636743"/>
          </a:xfrm>
          <a:prstGeom prst="ellipse">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endParaRPr>
          </a:p>
        </p:txBody>
      </p:sp>
      <p:cxnSp>
        <p:nvCxnSpPr>
          <p:cNvPr id="14" name="Straight Connector 13">
            <a:extLst>
              <a:ext uri="{FF2B5EF4-FFF2-40B4-BE49-F238E27FC236}">
                <a16:creationId xmlns:a16="http://schemas.microsoft.com/office/drawing/2014/main" id="{47D85EF0-E089-47CC-83F3-2CEA97C182F1}"/>
              </a:ext>
            </a:extLst>
          </p:cNvPr>
          <p:cNvCxnSpPr>
            <a:cxnSpLocks/>
            <a:stCxn id="13" idx="5"/>
            <a:endCxn id="13" idx="1"/>
          </p:cNvCxnSpPr>
          <p:nvPr/>
        </p:nvCxnSpPr>
        <p:spPr>
          <a:xfrm flipH="1" flipV="1">
            <a:off x="6561642" y="4747654"/>
            <a:ext cx="1205265" cy="1157353"/>
          </a:xfrm>
          <a:prstGeom prst="line">
            <a:avLst/>
          </a:prstGeom>
          <a:ln w="76200">
            <a:solidFill>
              <a:schemeClr val="accent5">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FBBBFBDE-1048-4EFF-96EA-5ECA2DF7CEB0}"/>
              </a:ext>
            </a:extLst>
          </p:cNvPr>
          <p:cNvCxnSpPr>
            <a:cxnSpLocks/>
            <a:stCxn id="13" idx="3"/>
            <a:endCxn id="13" idx="7"/>
          </p:cNvCxnSpPr>
          <p:nvPr/>
        </p:nvCxnSpPr>
        <p:spPr>
          <a:xfrm flipV="1">
            <a:off x="6561642" y="4747654"/>
            <a:ext cx="1205265" cy="1157353"/>
          </a:xfrm>
          <a:prstGeom prst="line">
            <a:avLst/>
          </a:prstGeom>
          <a:ln w="76200">
            <a:solidFill>
              <a:schemeClr val="accent5">
                <a:lumMod val="75000"/>
              </a:schemeClr>
            </a:solidFill>
          </a:ln>
        </p:spPr>
        <p:style>
          <a:lnRef idx="1">
            <a:schemeClr val="dk1"/>
          </a:lnRef>
          <a:fillRef idx="0">
            <a:schemeClr val="dk1"/>
          </a:fillRef>
          <a:effectRef idx="0">
            <a:schemeClr val="dk1"/>
          </a:effectRef>
          <a:fontRef idx="minor">
            <a:schemeClr val="tx1"/>
          </a:fontRef>
        </p:style>
      </p:cxnSp>
      <p:sp>
        <p:nvSpPr>
          <p:cNvPr id="21" name="Oval 20">
            <a:extLst>
              <a:ext uri="{FF2B5EF4-FFF2-40B4-BE49-F238E27FC236}">
                <a16:creationId xmlns:a16="http://schemas.microsoft.com/office/drawing/2014/main" id="{7570B5BB-B33D-4AEE-B298-D49414070EFA}"/>
              </a:ext>
            </a:extLst>
          </p:cNvPr>
          <p:cNvSpPr/>
          <p:nvPr/>
        </p:nvSpPr>
        <p:spPr>
          <a:xfrm>
            <a:off x="9012315" y="4440490"/>
            <a:ext cx="1704503" cy="1636743"/>
          </a:xfrm>
          <a:prstGeom prst="ellipse">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endParaRPr>
          </a:p>
        </p:txBody>
      </p:sp>
      <p:sp>
        <p:nvSpPr>
          <p:cNvPr id="22" name="TextBox 21">
            <a:extLst>
              <a:ext uri="{FF2B5EF4-FFF2-40B4-BE49-F238E27FC236}">
                <a16:creationId xmlns:a16="http://schemas.microsoft.com/office/drawing/2014/main" id="{43CCD655-959E-42F0-A0C4-466D85C1F0BB}"/>
              </a:ext>
            </a:extLst>
          </p:cNvPr>
          <p:cNvSpPr txBox="1"/>
          <p:nvPr/>
        </p:nvSpPr>
        <p:spPr>
          <a:xfrm>
            <a:off x="9259272" y="4463572"/>
            <a:ext cx="1210588" cy="1569660"/>
          </a:xfrm>
          <a:prstGeom prst="rect">
            <a:avLst/>
          </a:prstGeom>
          <a:noFill/>
          <a:ln>
            <a:noFill/>
          </a:ln>
        </p:spPr>
        <p:txBody>
          <a:bodyPr wrap="none" rtlCol="0">
            <a:spAutoFit/>
          </a:bodyPr>
          <a:lstStyle/>
          <a:p>
            <a:pPr algn="ctr"/>
            <a:r>
              <a:rPr lang="en-GB" sz="9600" b="1" dirty="0">
                <a:solidFill>
                  <a:schemeClr val="accent1">
                    <a:lumMod val="75000"/>
                  </a:schemeClr>
                </a:solidFill>
                <a:latin typeface="+mj-lt"/>
              </a:rPr>
              <a:t>M</a:t>
            </a:r>
          </a:p>
        </p:txBody>
      </p:sp>
      <p:sp>
        <p:nvSpPr>
          <p:cNvPr id="5" name="TextBox 4">
            <a:extLst>
              <a:ext uri="{FF2B5EF4-FFF2-40B4-BE49-F238E27FC236}">
                <a16:creationId xmlns:a16="http://schemas.microsoft.com/office/drawing/2014/main" id="{2D5C6316-8D7E-400E-A2A8-53022C53CC10}"/>
              </a:ext>
            </a:extLst>
          </p:cNvPr>
          <p:cNvSpPr txBox="1"/>
          <p:nvPr/>
        </p:nvSpPr>
        <p:spPr>
          <a:xfrm>
            <a:off x="1736579" y="6273013"/>
            <a:ext cx="607859" cy="369332"/>
          </a:xfrm>
          <a:prstGeom prst="rect">
            <a:avLst/>
          </a:prstGeom>
          <a:noFill/>
          <a:ln>
            <a:noFill/>
          </a:ln>
        </p:spPr>
        <p:txBody>
          <a:bodyPr wrap="none" rtlCol="0">
            <a:spAutoFit/>
          </a:bodyPr>
          <a:lstStyle/>
          <a:p>
            <a:r>
              <a:rPr lang="en-US" sz="1800" b="1" dirty="0">
                <a:solidFill>
                  <a:schemeClr val="accent1">
                    <a:lumMod val="75000"/>
                  </a:schemeClr>
                </a:solidFill>
              </a:rPr>
              <a:t>C</a:t>
            </a:r>
            <a:r>
              <a:rPr lang="en-GB" sz="1800" b="1" dirty="0">
                <a:solidFill>
                  <a:schemeClr val="accent1">
                    <a:lumMod val="75000"/>
                  </a:schemeClr>
                </a:solidFill>
              </a:rPr>
              <a:t>ell</a:t>
            </a:r>
          </a:p>
        </p:txBody>
      </p:sp>
      <p:sp>
        <p:nvSpPr>
          <p:cNvPr id="15" name="TextBox 14">
            <a:extLst>
              <a:ext uri="{FF2B5EF4-FFF2-40B4-BE49-F238E27FC236}">
                <a16:creationId xmlns:a16="http://schemas.microsoft.com/office/drawing/2014/main" id="{05B1837E-E303-4391-8AEE-8CC720F54E12}"/>
              </a:ext>
            </a:extLst>
          </p:cNvPr>
          <p:cNvSpPr txBox="1"/>
          <p:nvPr/>
        </p:nvSpPr>
        <p:spPr>
          <a:xfrm>
            <a:off x="4080283" y="6273013"/>
            <a:ext cx="684803" cy="369332"/>
          </a:xfrm>
          <a:prstGeom prst="rect">
            <a:avLst/>
          </a:prstGeom>
          <a:noFill/>
          <a:ln>
            <a:noFill/>
          </a:ln>
        </p:spPr>
        <p:txBody>
          <a:bodyPr wrap="none" rtlCol="0">
            <a:spAutoFit/>
          </a:bodyPr>
          <a:lstStyle/>
          <a:p>
            <a:r>
              <a:rPr lang="en-GB" sz="1800" b="1" dirty="0">
                <a:solidFill>
                  <a:schemeClr val="accent1">
                    <a:lumMod val="75000"/>
                  </a:schemeClr>
                </a:solidFill>
              </a:rPr>
              <a:t>Wire</a:t>
            </a:r>
          </a:p>
        </p:txBody>
      </p:sp>
      <p:sp>
        <p:nvSpPr>
          <p:cNvPr id="16" name="TextBox 15">
            <a:extLst>
              <a:ext uri="{FF2B5EF4-FFF2-40B4-BE49-F238E27FC236}">
                <a16:creationId xmlns:a16="http://schemas.microsoft.com/office/drawing/2014/main" id="{D87BE1F4-47B2-4AC2-9314-02B85E2D5779}"/>
              </a:ext>
            </a:extLst>
          </p:cNvPr>
          <p:cNvSpPr txBox="1"/>
          <p:nvPr/>
        </p:nvSpPr>
        <p:spPr>
          <a:xfrm>
            <a:off x="6815460" y="6279634"/>
            <a:ext cx="697627" cy="369332"/>
          </a:xfrm>
          <a:prstGeom prst="rect">
            <a:avLst/>
          </a:prstGeom>
          <a:noFill/>
          <a:ln>
            <a:noFill/>
          </a:ln>
        </p:spPr>
        <p:txBody>
          <a:bodyPr wrap="none" rtlCol="0">
            <a:spAutoFit/>
          </a:bodyPr>
          <a:lstStyle/>
          <a:p>
            <a:r>
              <a:rPr lang="en-GB" sz="1800" b="1" dirty="0">
                <a:solidFill>
                  <a:schemeClr val="accent1">
                    <a:lumMod val="75000"/>
                  </a:schemeClr>
                </a:solidFill>
              </a:rPr>
              <a:t>Bulb</a:t>
            </a:r>
          </a:p>
        </p:txBody>
      </p:sp>
      <p:sp>
        <p:nvSpPr>
          <p:cNvPr id="18" name="TextBox 17">
            <a:extLst>
              <a:ext uri="{FF2B5EF4-FFF2-40B4-BE49-F238E27FC236}">
                <a16:creationId xmlns:a16="http://schemas.microsoft.com/office/drawing/2014/main" id="{DA9B4D21-F1B6-45F7-B709-6AB9E79B3A71}"/>
              </a:ext>
            </a:extLst>
          </p:cNvPr>
          <p:cNvSpPr txBox="1"/>
          <p:nvPr/>
        </p:nvSpPr>
        <p:spPr>
          <a:xfrm>
            <a:off x="9552861" y="6252746"/>
            <a:ext cx="825867" cy="369332"/>
          </a:xfrm>
          <a:prstGeom prst="rect">
            <a:avLst/>
          </a:prstGeom>
          <a:noFill/>
          <a:ln>
            <a:noFill/>
          </a:ln>
        </p:spPr>
        <p:txBody>
          <a:bodyPr wrap="none" rtlCol="0">
            <a:spAutoFit/>
          </a:bodyPr>
          <a:lstStyle/>
          <a:p>
            <a:r>
              <a:rPr lang="en-GB" sz="1800" b="1" dirty="0">
                <a:solidFill>
                  <a:schemeClr val="accent1">
                    <a:lumMod val="75000"/>
                  </a:schemeClr>
                </a:solidFill>
              </a:rPr>
              <a:t>Motor</a:t>
            </a:r>
          </a:p>
        </p:txBody>
      </p:sp>
    </p:spTree>
    <p:extLst>
      <p:ext uri="{BB962C8B-B14F-4D97-AF65-F5344CB8AC3E}">
        <p14:creationId xmlns:p14="http://schemas.microsoft.com/office/powerpoint/2010/main" val="91434969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TotalTime>
  <Words>1715</Words>
  <Application>Microsoft Office PowerPoint</Application>
  <PresentationFormat>Widescreen</PresentationFormat>
  <Paragraphs>163</Paragraphs>
  <Slides>19</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Curriculum links</vt:lpstr>
      <vt:lpstr>Using this resource</vt:lpstr>
      <vt:lpstr>Using this resource</vt:lpstr>
      <vt:lpstr>Felix Warren (He/Him)</vt:lpstr>
      <vt:lpstr>What is an apprenticeship?</vt:lpstr>
      <vt:lpstr>Why did I do an apprenticeship?</vt:lpstr>
      <vt:lpstr>More about Felix</vt:lpstr>
      <vt:lpstr>Practice question (KS2)</vt:lpstr>
      <vt:lpstr>Practice question (KS2)</vt:lpstr>
      <vt:lpstr>Practice questions (KS3)</vt:lpstr>
      <vt:lpstr>Practice questions (KS3)</vt:lpstr>
      <vt:lpstr>Practice questions (KS4)</vt:lpstr>
      <vt:lpstr>Practice questions (KS4)</vt:lpstr>
      <vt:lpstr>Practice question 1 (KS5)</vt:lpstr>
      <vt:lpstr>Practice question 1 (KS5)</vt:lpstr>
      <vt:lpstr>Practice question 2 (KS5)</vt:lpstr>
      <vt:lpstr>Practice question 2 (KS5)</vt:lpstr>
      <vt:lpstr>Glossary</vt:lpstr>
      <vt:lpstr>Glossary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links</dc:title>
  <dc:creator>Sarah Cosgriff</dc:creator>
  <cp:lastModifiedBy>Sarah Cosgriff</cp:lastModifiedBy>
  <cp:revision>28</cp:revision>
  <dcterms:created xsi:type="dcterms:W3CDTF">2021-05-05T15:23:25Z</dcterms:created>
  <dcterms:modified xsi:type="dcterms:W3CDTF">2021-06-09T18:27:28Z</dcterms:modified>
</cp:coreProperties>
</file>